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74"/>
  </p:notesMasterIdLst>
  <p:handoutMasterIdLst>
    <p:handoutMasterId r:id="rId75"/>
  </p:handoutMasterIdLst>
  <p:sldIdLst>
    <p:sldId id="258" r:id="rId5"/>
    <p:sldId id="307" r:id="rId6"/>
    <p:sldId id="303" r:id="rId7"/>
    <p:sldId id="343" r:id="rId8"/>
    <p:sldId id="339" r:id="rId9"/>
    <p:sldId id="354" r:id="rId10"/>
    <p:sldId id="340" r:id="rId11"/>
    <p:sldId id="342" r:id="rId12"/>
    <p:sldId id="341" r:id="rId13"/>
    <p:sldId id="344" r:id="rId14"/>
    <p:sldId id="300" r:id="rId15"/>
    <p:sldId id="348" r:id="rId16"/>
    <p:sldId id="345" r:id="rId17"/>
    <p:sldId id="346" r:id="rId18"/>
    <p:sldId id="372" r:id="rId19"/>
    <p:sldId id="352" r:id="rId20"/>
    <p:sldId id="306" r:id="rId21"/>
    <p:sldId id="349" r:id="rId22"/>
    <p:sldId id="355" r:id="rId23"/>
    <p:sldId id="350" r:id="rId24"/>
    <p:sldId id="351" r:id="rId25"/>
    <p:sldId id="365" r:id="rId26"/>
    <p:sldId id="369" r:id="rId27"/>
    <p:sldId id="330" r:id="rId28"/>
    <p:sldId id="331" r:id="rId29"/>
    <p:sldId id="368" r:id="rId30"/>
    <p:sldId id="366" r:id="rId31"/>
    <p:sldId id="370" r:id="rId32"/>
    <p:sldId id="367" r:id="rId33"/>
    <p:sldId id="371" r:id="rId34"/>
    <p:sldId id="309" r:id="rId35"/>
    <p:sldId id="304" r:id="rId36"/>
    <p:sldId id="321" r:id="rId37"/>
    <p:sldId id="322" r:id="rId38"/>
    <p:sldId id="313" r:id="rId39"/>
    <p:sldId id="316" r:id="rId40"/>
    <p:sldId id="317" r:id="rId41"/>
    <p:sldId id="318" r:id="rId42"/>
    <p:sldId id="319" r:id="rId43"/>
    <p:sldId id="320" r:id="rId44"/>
    <p:sldId id="315" r:id="rId45"/>
    <p:sldId id="332" r:id="rId46"/>
    <p:sldId id="338" r:id="rId47"/>
    <p:sldId id="353" r:id="rId48"/>
    <p:sldId id="358" r:id="rId49"/>
    <p:sldId id="364" r:id="rId50"/>
    <p:sldId id="363" r:id="rId51"/>
    <p:sldId id="359" r:id="rId52"/>
    <p:sldId id="362" r:id="rId53"/>
    <p:sldId id="361" r:id="rId54"/>
    <p:sldId id="360" r:id="rId55"/>
    <p:sldId id="329" r:id="rId56"/>
    <p:sldId id="310" r:id="rId57"/>
    <p:sldId id="326" r:id="rId58"/>
    <p:sldId id="327" r:id="rId59"/>
    <p:sldId id="328" r:id="rId60"/>
    <p:sldId id="334" r:id="rId61"/>
    <p:sldId id="333" r:id="rId62"/>
    <p:sldId id="335" r:id="rId63"/>
    <p:sldId id="336" r:id="rId64"/>
    <p:sldId id="337" r:id="rId65"/>
    <p:sldId id="301" r:id="rId66"/>
    <p:sldId id="356" r:id="rId67"/>
    <p:sldId id="357" r:id="rId68"/>
    <p:sldId id="323" r:id="rId69"/>
    <p:sldId id="325" r:id="rId70"/>
    <p:sldId id="347" r:id="rId71"/>
    <p:sldId id="311" r:id="rId72"/>
    <p:sldId id="299" r:id="rId73"/>
  </p:sldIdLst>
  <p:sldSz cx="12192000" cy="6858000"/>
  <p:notesSz cx="6858000" cy="9144000"/>
  <p:embeddedFontLst>
    <p:embeddedFont>
      <p:font typeface="Avenir Next LT Pro" panose="020B0504020202020204" pitchFamily="34" charset="0"/>
      <p:regular r:id="rId76"/>
      <p:bold r:id="rId77"/>
      <p:italic r:id="rId78"/>
      <p:boldItalic r:id="rId79"/>
    </p:embeddedFont>
    <p:embeddedFont>
      <p:font typeface="Calibri" panose="020F0502020204030204" pitchFamily="34" charset="0"/>
      <p:regular r:id="rId80"/>
      <p:bold r:id="rId81"/>
      <p:italic r:id="rId82"/>
      <p:boldItalic r:id="rId83"/>
    </p:embeddedFont>
    <p:embeddedFont>
      <p:font typeface="Speak Pro" panose="020B0504020101020102" pitchFamily="34" charset="0"/>
      <p:regular r:id="rId84"/>
      <p:bold r:id="rId85"/>
      <p:italic r:id="rId86"/>
      <p:boldItalic r:id="rId87"/>
    </p:embeddedFont>
  </p:embeddedFontLst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ciones" id="{85BF6A49-4E5B-41F6-B937-BB3840979CA0}">
          <p14:sldIdLst>
            <p14:sldId id="258"/>
            <p14:sldId id="307"/>
          </p14:sldIdLst>
        </p14:section>
        <p14:section name="Introducción al contenido" id="{ED5B4B8D-1207-4C2C-A36E-AE692AEE0854}">
          <p14:sldIdLst>
            <p14:sldId id="303"/>
          </p14:sldIdLst>
        </p14:section>
        <p14:section name="Historia de las librerías de UI" id="{BD6BCFC1-11BD-4190-9FAA-87431325C310}">
          <p14:sldIdLst>
            <p14:sldId id="343"/>
            <p14:sldId id="339"/>
            <p14:sldId id="354"/>
            <p14:sldId id="340"/>
            <p14:sldId id="342"/>
            <p14:sldId id="341"/>
            <p14:sldId id="344"/>
          </p14:sldIdLst>
        </p14:section>
        <p14:section name="Composición &gt; Herencia" id="{4154D853-629A-41C0-85E8-0E367C967BD5}">
          <p14:sldIdLst>
            <p14:sldId id="300"/>
            <p14:sldId id="348"/>
            <p14:sldId id="345"/>
            <p14:sldId id="346"/>
            <p14:sldId id="372"/>
          </p14:sldIdLst>
        </p14:section>
        <p14:section name="Headless UI" id="{CD44A5C2-FADF-4633-A7D5-95F516267609}">
          <p14:sldIdLst>
            <p14:sldId id="352"/>
            <p14:sldId id="306"/>
            <p14:sldId id="349"/>
            <p14:sldId id="355"/>
            <p14:sldId id="350"/>
            <p14:sldId id="351"/>
            <p14:sldId id="365"/>
            <p14:sldId id="369"/>
            <p14:sldId id="330"/>
            <p14:sldId id="331"/>
            <p14:sldId id="368"/>
            <p14:sldId id="366"/>
            <p14:sldId id="370"/>
            <p14:sldId id="367"/>
            <p14:sldId id="371"/>
          </p14:sldIdLst>
        </p14:section>
        <p14:section name="Compound Components" id="{8253589D-AA5B-40AA-87B5-5AD33A66336C}">
          <p14:sldIdLst>
            <p14:sldId id="309"/>
            <p14:sldId id="304"/>
            <p14:sldId id="321"/>
            <p14:sldId id="322"/>
            <p14:sldId id="313"/>
            <p14:sldId id="316"/>
            <p14:sldId id="317"/>
            <p14:sldId id="318"/>
            <p14:sldId id="319"/>
            <p14:sldId id="320"/>
            <p14:sldId id="315"/>
            <p14:sldId id="332"/>
          </p14:sldIdLst>
        </p14:section>
        <p14:section name="DDD" id="{F125AB1A-C9AA-407F-B9FB-696470D2BF82}">
          <p14:sldIdLst>
            <p14:sldId id="338"/>
            <p14:sldId id="353"/>
            <p14:sldId id="358"/>
            <p14:sldId id="364"/>
            <p14:sldId id="363"/>
            <p14:sldId id="359"/>
            <p14:sldId id="362"/>
            <p14:sldId id="361"/>
            <p14:sldId id="360"/>
          </p14:sldIdLst>
        </p14:section>
        <p14:section name="Casos de uso" id="{F6C4DB6C-F9AA-478D-8E48-2ED1BC30057F}">
          <p14:sldIdLst>
            <p14:sldId id="329"/>
            <p14:sldId id="310"/>
            <p14:sldId id="326"/>
            <p14:sldId id="327"/>
            <p14:sldId id="328"/>
          </p14:sldIdLst>
        </p14:section>
        <p14:section name="Recapitulando" id="{99EF5600-6593-41CA-9D4F-08C312A3AA3F}">
          <p14:sldIdLst>
            <p14:sldId id="334"/>
            <p14:sldId id="333"/>
            <p14:sldId id="335"/>
            <p14:sldId id="336"/>
            <p14:sldId id="337"/>
          </p14:sldIdLst>
        </p14:section>
        <p14:section name="Créditos" id="{5BA1BDDD-E132-48EB-8CC0-7FE026F66755}">
          <p14:sldIdLst>
            <p14:sldId id="301"/>
            <p14:sldId id="356"/>
            <p14:sldId id="357"/>
            <p14:sldId id="323"/>
            <p14:sldId id="325"/>
          </p14:sldIdLst>
        </p14:section>
        <p14:section name="Preguntas" id="{6BE9D6B6-5EA6-4297-9CAA-FE9518D282FC}">
          <p14:sldIdLst>
            <p14:sldId id="347"/>
          </p14:sldIdLst>
        </p14:section>
        <p14:section name="Encuéntrame en" id="{30A2B754-2A4D-4D6D-A9EE-5A7AF9B59304}">
          <p14:sldIdLst>
            <p14:sldId id="311"/>
          </p14:sldIdLst>
        </p14:section>
        <p14:section name="Cierre" id="{80B1F591-96A6-429F-ADF5-8F3BA1D70818}">
          <p14:sldIdLst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D6B"/>
    <a:srgbClr val="A5D8FF"/>
    <a:srgbClr val="D0BFFF"/>
    <a:srgbClr val="FFD8A8"/>
    <a:srgbClr val="B2F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22" autoAdjust="0"/>
    <p:restoredTop sz="94249" autoAdjust="0"/>
  </p:normalViewPr>
  <p:slideViewPr>
    <p:cSldViewPr snapToGrid="0">
      <p:cViewPr>
        <p:scale>
          <a:sx n="100" d="100"/>
          <a:sy n="100" d="100"/>
        </p:scale>
        <p:origin x="90" y="462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204"/>
    </p:cViewPr>
  </p:sorterViewPr>
  <p:notesViewPr>
    <p:cSldViewPr snapToGrid="0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font" Target="fonts/font9.fntdata"/><Relationship Id="rId89" Type="http://schemas.openxmlformats.org/officeDocument/2006/relationships/viewProps" Target="view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notesMaster" Target="notesMasters/notesMaster1.xml"/><Relationship Id="rId79" Type="http://schemas.openxmlformats.org/officeDocument/2006/relationships/font" Target="fonts/font4.fntdata"/><Relationship Id="rId5" Type="http://schemas.openxmlformats.org/officeDocument/2006/relationships/slide" Target="slides/slide1.xml"/><Relationship Id="rId90" Type="http://schemas.openxmlformats.org/officeDocument/2006/relationships/theme" Target="theme/theme1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font" Target="fonts/font2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font" Target="fonts/font5.fntdata"/><Relationship Id="rId85" Type="http://schemas.openxmlformats.org/officeDocument/2006/relationships/font" Target="fonts/font10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handoutMaster" Target="handoutMasters/handoutMaster1.xml"/><Relationship Id="rId83" Type="http://schemas.openxmlformats.org/officeDocument/2006/relationships/font" Target="fonts/font8.fntdata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font" Target="fonts/font3.fntdata"/><Relationship Id="rId81" Type="http://schemas.openxmlformats.org/officeDocument/2006/relationships/font" Target="fonts/font6.fntdata"/><Relationship Id="rId86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font" Target="fonts/font1.fntdata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font" Target="fonts/font12.fntdata"/><Relationship Id="rId61" Type="http://schemas.openxmlformats.org/officeDocument/2006/relationships/slide" Target="slides/slide57.xml"/><Relationship Id="rId82" Type="http://schemas.openxmlformats.org/officeDocument/2006/relationships/font" Target="fonts/font7.fntdata"/><Relationship Id="rId19" Type="http://schemas.openxmlformats.org/officeDocument/2006/relationships/slide" Target="slides/slide1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3EC2C4-DC98-4C6F-9839-1171F9032859}" type="datetime1">
              <a:rPr lang="es-ES" smtClean="0"/>
              <a:t>26/05/2024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82E420-31C0-4FAB-9C47-370244A3A0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EF7EA21-051C-417D-8277-1480AAF3683F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FBDF500-FE05-4D50-AB42-37EDEB80A66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FBDF500-FE05-4D50-AB42-37EDEB80A66C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5701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FBDF500-FE05-4D50-AB42-37EDEB80A66C}" type="slidenum">
              <a:rPr lang="es-ES" smtClean="0"/>
              <a:t>69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661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PRESENTACIÓN</a:t>
            </a:r>
            <a:br>
              <a:rPr lang="es-ES" noProof="0"/>
            </a:br>
            <a:r>
              <a:rPr lang="es-ES" noProof="0"/>
              <a:t>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</a:t>
            </a:r>
            <a:br>
              <a:rPr lang="es-ES" noProof="0"/>
            </a:br>
            <a:r>
              <a:rPr lang="es-ES" noProof="0"/>
              <a:t>Dolor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93140C-AC03-4824-B7D2-4569D0D65875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ítulo y conteni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 rtlCol="0"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pPr rtl="0"/>
            <a:r>
              <a:rPr lang="es-ES" noProof="0"/>
              <a:t>CONTENIDO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B7B517-1770-4E28-BE49-4B857AA3D150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ítulo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Subtítulo de diapositiva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SECCIÓN</a:t>
            </a:r>
            <a:br>
              <a:rPr lang="es-ES" noProof="0"/>
            </a:br>
            <a:r>
              <a:rPr lang="es-ES" noProof="0"/>
              <a:t>DIAPOSITIVA DIVISORIA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Subtítulo de la sección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93FBC4-AF30-4D8B-A9EA-7F25DA2EF898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SECCIÓN</a:t>
            </a:r>
            <a:br>
              <a:rPr lang="es-ES" noProof="0"/>
            </a:br>
            <a:r>
              <a:rPr lang="es-ES" noProof="0"/>
              <a:t>DIAPOSITIVA DIVISORIA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Subtítulo de la sección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3D80C9-4B10-45E2-9A54-70356E2BC25E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rtlCol="0"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es-ES" noProof="0"/>
              <a:t>DIAPOSITIVA DE DIVISIÓN DE SECCIÓN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091135-E560-48C3-9B22-22CA16AB1859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fld id="{95CBEC59-7FF9-4688-98DF-89832A0C902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ángulo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0" name="Marcador de texto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Subtítulo de la sección</a:t>
            </a: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SECCIÓN</a:t>
            </a:r>
            <a:br>
              <a:rPr lang="es-ES" noProof="0"/>
            </a:br>
            <a:r>
              <a:rPr lang="es-ES" noProof="0"/>
              <a:t>DIAPOSITIVA DIVISORIA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Subtítulo de la sección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87490D-0B62-49D7-8710-4EB34F796961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9908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SECCIÓN</a:t>
            </a:r>
            <a:br>
              <a:rPr lang="es-ES" noProof="0"/>
            </a:br>
            <a:r>
              <a:rPr lang="es-ES" noProof="0"/>
              <a:t>DIAPOSITIVA DIVISORIA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191CB4-CF34-4F5B-B55F-DC8E80AD3505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ítulo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Subtítulo de diapositiva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 rtlCol="0"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pPr rtl="0"/>
            <a:r>
              <a:rPr lang="es-ES" noProof="0"/>
              <a:t>SECCIÓN</a:t>
            </a:r>
            <a:br>
              <a:rPr lang="es-ES" noProof="0"/>
            </a:br>
            <a:r>
              <a:rPr lang="es-ES" noProof="0"/>
              <a:t>DIAPOSITIVA DIVISORIA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E29066-3E05-46B6-A596-5869718830AA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ítulo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Subtítulo de diapositiva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DOS CONTENIDOS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DA0402-C754-4A38-A92C-DE00F74AFFFF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arcador de texto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arcador de contenido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s obje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es-ES" noProof="0"/>
              <a:t>DOS CONTENIDOS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 rtlCol="0"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0A56C8-44AF-4113-B9A9-DD0124042F96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arcador de texto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os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DOS CONTENIDOS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C5D719-90BB-4D66-B185-247C7AF6418A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Marcador de texto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2394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Marcador de contenido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posición de contenido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PRESENTACIÓN</a:t>
            </a:r>
            <a:br>
              <a:rPr lang="es-ES" noProof="0"/>
            </a:br>
            <a:r>
              <a:rPr lang="es-ES" noProof="0"/>
              <a:t>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</a:t>
            </a:r>
            <a:br>
              <a:rPr lang="es-ES" noProof="0"/>
            </a:br>
            <a:r>
              <a:rPr lang="es-ES" noProof="0"/>
              <a:t>Dolor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6DD84B-989F-47BC-A15C-DACDD33AEAF9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os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DOS CONTENIDOS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6C2670-646E-4C14-BFE3-D0566922B97E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Marcador de texto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Marcador de contenido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7" name="Marcador de posición de contenido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os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es-ES" noProof="0"/>
              <a:t>DOS CONTENIDOS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28C29F-62A2-47B7-ACD3-2EA9FE64EFD8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Marcador de texto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Marcador de contenido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9" name="Marcador de posición de contenido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y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DIAPOSITIVA DE IMAGEN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EE18F3-0009-4F04-B3A6-FC791CE636B7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arcador de texto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Marcador de posición de imagen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n y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es-ES" noProof="0"/>
              <a:t>DIAPOSITIVA DE IMAGEN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DBAE30-5F8B-4F8C-B12B-4D9E3F0971A3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arcador de texto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Marcador de posición de imagen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n y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DIAPOSITIVA DE IMAGEN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A213C4-3EBE-4981-8C12-D2BBE78E8F5F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0" name="Marcador de posición de imagen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n y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4" name="Marcador de posición de imagen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IMAGEN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A525D4-0B07-4F9B-90B5-BCC2E069D8C1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n y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posición de imagen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rtlCol="0"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IMAGEN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25625B-CB8F-4ACF-A558-E8F8BE7D81C3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3" name="Marcador de texto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ángulo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DIAPOSITIVA CON GRÁFICO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7C1149-560A-4528-AAA7-F1619A6714C0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contenido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texto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contenido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 rtlCol="0"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ido con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es-ES" noProof="0"/>
              <a:t>DIAPOSITIVA CON GRÁFICO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D13905-EC11-4A93-B543-F5DE445A88F1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contenido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texto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contenido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 rtlCol="0"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ido con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ángulo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texto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DIAPOSITIVA CON GRÁFICO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C285DB-9F53-4DB2-8630-AF449886CBEF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contenido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texto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contenido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 rtlCol="0"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9908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 Dolor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D7C5B8-C18C-4B20-BDE5-F00DDC0CFEBB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ido con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GRÁFICO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1D3D94-D4C5-4ADA-A2C4-F3C0CEE8EE27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posición de contenido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1" name="Marcador de posición de contenido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 rtlCol="0"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ido con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ángulo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es-ES" noProof="0"/>
              <a:t>GRÁFICO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55BF74-164E-4AD5-9E5B-823FF3E7016A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posición de contenido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1" name="Marcador de posición de contenido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 rtlCol="0"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ley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rtlCol="0" anchor="b">
            <a:no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IMAGEN</a:t>
            </a:r>
            <a:br>
              <a:rPr lang="es-ES" noProof="0"/>
            </a:br>
            <a:r>
              <a:rPr lang="es-ES" noProof="0"/>
              <a:t>CON</a:t>
            </a:r>
            <a:br>
              <a:rPr lang="es-ES" noProof="0"/>
            </a:br>
            <a:r>
              <a:rPr lang="es-ES" noProof="0"/>
              <a:t>LEYENDA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07C019-154C-4714-9CF9-65ED394E84AF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arcador de texto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n con ley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rtlCol="0"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es-ES" noProof="0"/>
              <a:t>DIAPOSTIVA DE</a:t>
            </a:r>
            <a:br>
              <a:rPr lang="es-ES" noProof="0"/>
            </a:br>
            <a:r>
              <a:rPr lang="es-ES" noProof="0"/>
              <a:t>IMAGEN CON LEYENDA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0" y="2216910"/>
            <a:ext cx="6291150" cy="654726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editar el estilo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3024F5-0A73-45DC-BE9F-9F20B520924D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arcador de texto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n con ley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rtlCol="0" anchor="b">
            <a:no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IMAGEN</a:t>
            </a:r>
            <a:br>
              <a:rPr lang="es-ES" noProof="0"/>
            </a:br>
            <a:r>
              <a:rPr lang="es-ES" noProof="0"/>
              <a:t>CON</a:t>
            </a:r>
            <a:br>
              <a:rPr lang="es-ES" noProof="0"/>
            </a:br>
            <a:r>
              <a:rPr lang="es-ES" noProof="0"/>
              <a:t>LEYENDA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2067C9-B161-4B42-9B78-F3FAFEDB9ACD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arcador de texto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9908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n con ley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rtlCol="0" anchor="b">
            <a:no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IMAGEN</a:t>
            </a:r>
            <a:br>
              <a:rPr lang="es-ES" noProof="0"/>
            </a:br>
            <a:r>
              <a:rPr lang="es-ES" noProof="0"/>
              <a:t>CON</a:t>
            </a:r>
            <a:br>
              <a:rPr lang="es-ES" noProof="0"/>
            </a:br>
            <a:r>
              <a:rPr lang="es-ES" noProof="0"/>
              <a:t>LEYENDA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8E23CC-B6C5-4502-BEE7-C95C72AD15AD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arcador de texto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n con ley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posición de imagen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 Dolor</a:t>
            </a: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rtlCol="0"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IMAGEN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DA74FB-F02B-45B7-8D0E-459A5A4FF15D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Marcador de texto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ción gener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ángulo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rtlCol="0"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DIAPOSITIVA DE INFORMACIÓN GENERAL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1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2786E1-0360-4744-9431-FDACAE137932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Marcador de texto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2</a:t>
            </a:r>
          </a:p>
        </p:txBody>
      </p:sp>
      <p:sp>
        <p:nvSpPr>
          <p:cNvPr id="36" name="Marcador de texto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3</a:t>
            </a:r>
          </a:p>
        </p:txBody>
      </p:sp>
      <p:sp>
        <p:nvSpPr>
          <p:cNvPr id="37" name="Marcador de texto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4</a:t>
            </a:r>
          </a:p>
        </p:txBody>
      </p:sp>
      <p:sp>
        <p:nvSpPr>
          <p:cNvPr id="38" name="Marcador de texto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5</a:t>
            </a:r>
          </a:p>
        </p:txBody>
      </p:sp>
      <p:sp>
        <p:nvSpPr>
          <p:cNvPr id="39" name="Marcador de texto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6</a:t>
            </a:r>
          </a:p>
        </p:txBody>
      </p:sp>
      <p:sp>
        <p:nvSpPr>
          <p:cNvPr id="40" name="Marcador de texto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1" name="Marcador de posición de texto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2" name="Marcador de posición de texto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3" name="Marcador de texto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4" name="Marcador de posición de texto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5" name="Marcador de posición de texto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7" name="Marcador de posición de imagen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8" name="Marcador de posición de imagen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9" name="Marcador de posición de imagen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0" name="Marcador de posición de imagen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1" name="Marcador de posición de imagen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2" name="Marcador de posición de imagen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formación gener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ángulo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rtlCol="0"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DIAPOSITIVA DE INFORMACIÓN GENERAL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1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70D4FC-3128-4C66-9779-926B6791E4D1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bg2"/>
              </a:solidFill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Marcador de texto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2</a:t>
            </a:r>
          </a:p>
        </p:txBody>
      </p:sp>
      <p:sp>
        <p:nvSpPr>
          <p:cNvPr id="36" name="Marcador de texto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3</a:t>
            </a:r>
          </a:p>
        </p:txBody>
      </p:sp>
      <p:sp>
        <p:nvSpPr>
          <p:cNvPr id="37" name="Marcador de texto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4</a:t>
            </a:r>
          </a:p>
        </p:txBody>
      </p:sp>
      <p:sp>
        <p:nvSpPr>
          <p:cNvPr id="38" name="Marcador de texto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5</a:t>
            </a:r>
          </a:p>
        </p:txBody>
      </p:sp>
      <p:sp>
        <p:nvSpPr>
          <p:cNvPr id="39" name="Marcador de texto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6</a:t>
            </a:r>
          </a:p>
        </p:txBody>
      </p:sp>
      <p:sp>
        <p:nvSpPr>
          <p:cNvPr id="40" name="Marcador de texto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1" name="Marcador de posición de texto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2" name="Marcador de posición de texto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3" name="Marcador de texto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4" name="Marcador de posición de texto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5" name="Marcador de posición de texto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7" name="Marcador de posición de imagen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8" name="Marcador de posición de imagen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9" name="Marcador de posición de imagen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0" name="Marcador de posición de imagen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1" name="Marcador de posición de imagen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2" name="Marcador de posición de imagen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formación gener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ángulo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rtlCol="0"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DIAPOSITIVA DE INFORMACIÓN GENERAL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1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477985-272E-4171-87AD-30E9963DB303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35" name="Marcador de texto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2</a:t>
            </a:r>
          </a:p>
        </p:txBody>
      </p:sp>
      <p:sp>
        <p:nvSpPr>
          <p:cNvPr id="36" name="Marcador de texto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3</a:t>
            </a:r>
          </a:p>
        </p:txBody>
      </p:sp>
      <p:sp>
        <p:nvSpPr>
          <p:cNvPr id="37" name="Marcador de texto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4</a:t>
            </a:r>
          </a:p>
        </p:txBody>
      </p:sp>
      <p:sp>
        <p:nvSpPr>
          <p:cNvPr id="38" name="Marcador de texto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5</a:t>
            </a:r>
          </a:p>
        </p:txBody>
      </p:sp>
      <p:sp>
        <p:nvSpPr>
          <p:cNvPr id="39" name="Marcador de texto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6</a:t>
            </a:r>
          </a:p>
        </p:txBody>
      </p:sp>
      <p:sp>
        <p:nvSpPr>
          <p:cNvPr id="40" name="Marcador de texto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1" name="Marcador de posición de texto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2" name="Marcador de posición de texto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3" name="Marcador de texto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4" name="Marcador de posición de texto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5" name="Marcador de texto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7" name="Marcador de posición de imagen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8" name="Marcador de posición de imagen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9" name="Marcador de posición de imagen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0" name="Marcador de posición de imagen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1" name="Marcador de posición de imagen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2" name="Marcador de posición de imagen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Marcador de texto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990437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</a:t>
            </a:r>
            <a:br>
              <a:rPr lang="es-ES" noProof="0"/>
            </a:br>
            <a:r>
              <a:rPr lang="es-ES" noProof="0"/>
              <a:t>Dolor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65299A-A555-478D-B6DF-8E6F9E14E242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formación gener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ángulo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rtlCol="0"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INFORMACIÓN GENERAL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1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FFB092-B204-45D8-9DA1-34514CD58747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Marcador de texto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Marcador de texto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2</a:t>
            </a:r>
          </a:p>
        </p:txBody>
      </p:sp>
      <p:sp>
        <p:nvSpPr>
          <p:cNvPr id="36" name="Marcador de texto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3</a:t>
            </a:r>
          </a:p>
        </p:txBody>
      </p:sp>
      <p:sp>
        <p:nvSpPr>
          <p:cNvPr id="37" name="Marcador de texto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4</a:t>
            </a:r>
          </a:p>
        </p:txBody>
      </p:sp>
      <p:sp>
        <p:nvSpPr>
          <p:cNvPr id="38" name="Marcador de texto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5</a:t>
            </a:r>
          </a:p>
        </p:txBody>
      </p:sp>
      <p:sp>
        <p:nvSpPr>
          <p:cNvPr id="39" name="Marcador de texto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6</a:t>
            </a:r>
          </a:p>
        </p:txBody>
      </p:sp>
      <p:sp>
        <p:nvSpPr>
          <p:cNvPr id="40" name="Marcador de texto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1" name="Marcador de posición de texto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2" name="Marcador de posición de texto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3" name="Marcador de texto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4" name="Marcador de posición de texto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5" name="Marcador de posición de texto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7" name="Marcador de posición de imagen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8" name="Marcador de posición de imagen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9" name="Marcador de posición de imagen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0" name="Marcador de posición de imagen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1" name="Marcador de posición de imagen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2" name="Marcador de posición de imagen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nformación gener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ángulo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rtlCol="0"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 noProof="0"/>
              <a:t>INFORMACIÓN GENERAL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1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8DA610-2976-49D5-BF57-61ADD3C88019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Marcador de texto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2</a:t>
            </a:r>
          </a:p>
        </p:txBody>
      </p:sp>
      <p:sp>
        <p:nvSpPr>
          <p:cNvPr id="36" name="Marcador de texto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3</a:t>
            </a:r>
          </a:p>
        </p:txBody>
      </p:sp>
      <p:sp>
        <p:nvSpPr>
          <p:cNvPr id="37" name="Marcador de texto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4</a:t>
            </a:r>
          </a:p>
        </p:txBody>
      </p:sp>
      <p:sp>
        <p:nvSpPr>
          <p:cNvPr id="38" name="Marcador de texto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5</a:t>
            </a:r>
          </a:p>
        </p:txBody>
      </p:sp>
      <p:sp>
        <p:nvSpPr>
          <p:cNvPr id="39" name="Marcador de texto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s-ES" noProof="0"/>
              <a:t>Título del elemento 6</a:t>
            </a:r>
          </a:p>
        </p:txBody>
      </p:sp>
      <p:sp>
        <p:nvSpPr>
          <p:cNvPr id="40" name="Marcador de texto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1" name="Marcador de posición de texto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2" name="Marcador de posición de texto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3" name="Marcador de texto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4" name="Marcador de posición de texto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5" name="Marcador de posición de texto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47" name="Marcador de posición de imagen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8" name="Marcador de posición de imagen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9" name="Marcador de posición de imagen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0" name="Marcador de posición de imagen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1" name="Marcador de posición de imagen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2" name="Marcador de posición de imagen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agradecimien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 rtlCol="0">
            <a:noAutofit/>
          </a:bodyPr>
          <a:lstStyle>
            <a:lvl1pPr>
              <a:defRPr sz="5500"/>
            </a:lvl1pPr>
          </a:lstStyle>
          <a:p>
            <a:pPr rtl="0"/>
            <a:r>
              <a:rPr lang="es-ES" noProof="0"/>
              <a:t>MUCHAS</a:t>
            </a:r>
            <a:br>
              <a:rPr lang="es-ES" noProof="0"/>
            </a:br>
            <a:r>
              <a:rPr lang="es-ES" noProof="0"/>
              <a:t>GRACIAS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A9DAC9-58B1-40BC-B9C3-471261EEC6BB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</a:t>
            </a:r>
            <a:br>
              <a:rPr lang="es-ES" noProof="0"/>
            </a:br>
            <a:r>
              <a:rPr lang="es-ES" noProof="0"/>
              <a:t>Dolor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agradecimien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MUCHAS</a:t>
            </a:r>
            <a:br>
              <a:rPr lang="es-ES" noProof="0"/>
            </a:br>
            <a:r>
              <a:rPr lang="es-ES" noProof="0"/>
              <a:t>GRACIAS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</a:t>
            </a:r>
            <a:br>
              <a:rPr lang="es-ES" noProof="0"/>
            </a:br>
            <a:r>
              <a:rPr lang="es-ES" noProof="0"/>
              <a:t>Dolor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DB7AAE-8BFE-49D6-AC21-A6C84AD28AFC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agradecimien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¡GRACIAS!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 Dolor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3CE2AB-841F-4ADF-9EE1-8B257446D6FC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de agradecimien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MUCHAS</a:t>
            </a:r>
            <a:br>
              <a:rPr lang="es-ES" noProof="0"/>
            </a:br>
            <a:r>
              <a:rPr lang="es-ES" noProof="0"/>
              <a:t>GRACIAS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</a:t>
            </a:r>
            <a:br>
              <a:rPr lang="es-ES" noProof="0"/>
            </a:br>
            <a:r>
              <a:rPr lang="es-ES" noProof="0"/>
              <a:t>Dolor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87AADF-BF7B-46EE-B4B6-A75022616E68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a de agradecimien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rtlCol="0"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es-ES" noProof="0"/>
              <a:t>¡GRACIAS!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 Dolor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65F82A-B127-46C4-82F2-C059D137053D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fld id="{95CBEC59-7FF9-4688-98DF-89832A0C902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 rtlCol="0"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rtlCol="0"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Lorem Ipsum Dolor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97C18A-10F3-4EF7-AA66-B3F2899A1B87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 rtlCol="0"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DIAPOSITIVA DE CONTENIDO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 rtlCol="0"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B2C9A6-3E89-4F59-B150-5A52CAE91DE8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ítulo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Subtítulo de diapositiva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es-ES" noProof="0"/>
              <a:t>DIAPOSITIVA DE CONTENIDO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E45D8B-3B2C-4852-AF19-5705FA6430A3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ítulo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Subtítulo de diapositiva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y conteni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ángulo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DIAPOSITIVA DE CONTENIDO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159C93-0398-4B73-9AEF-A8D05918FA47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ítulo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Subtítulo de diapositiva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9908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y conteni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CONTENIDO</a:t>
            </a:r>
            <a:br>
              <a:rPr lang="es-ES" noProof="0"/>
            </a:br>
            <a:r>
              <a:rPr lang="es-ES" noProof="0"/>
              <a:t>DIAPOSITIVA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99CBB8-2DB4-4A5E-9C67-A8EE59DB7D7C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ítulo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Subtítulo de diapositiva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es-ES" noProof="0"/>
              <a:t>20XX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22680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pPr rtl="0"/>
            <a:fld id="{95235058-7F3C-47E3-8C4F-362DE9B378D2}" type="datetime1">
              <a:rPr lang="es-ES" noProof="0" smtClean="0"/>
              <a:t>26/05/2024</a:t>
            </a:fld>
            <a:endParaRPr lang="es-ES" noProof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pPr rtl="0"/>
            <a:fld id="{95CBEC59-7FF9-4688-98DF-89832A0C902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2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4IWJcafX8c" TargetMode="External"/><Relationship Id="rId2" Type="http://schemas.openxmlformats.org/officeDocument/2006/relationships/hyperlink" Target="https://www.youtube.com/watch?v=vPRdY87_SH0" TargetMode="Externa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github.com/jofaval/talks-about/tree/master/tech-talks/vlc-tech-fest/headless-ui" TargetMode="External"/><Relationship Id="rId1" Type="http://schemas.openxmlformats.org/officeDocument/2006/relationships/slideLayout" Target="../slideLayouts/slideLayout3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faval/" TargetMode="External"/><Relationship Id="rId2" Type="http://schemas.openxmlformats.org/officeDocument/2006/relationships/hyperlink" Target="https://www.linkedin.com/in/jofaval/" TargetMode="Externa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288C777-0CAE-5716-D06B-F354714EFF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246" b="18776"/>
          <a:stretch/>
        </p:blipFill>
        <p:spPr>
          <a:xfrm>
            <a:off x="20" y="10"/>
            <a:ext cx="12191979" cy="425114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noFill/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0892" y="5027253"/>
            <a:ext cx="5373461" cy="1132143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Una nueva manera de diseñar 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4226" y="4626870"/>
            <a:ext cx="4626665" cy="1389106"/>
          </a:xfrm>
        </p:spPr>
        <p:txBody>
          <a:bodyPr rtlCol="0" anchor="b">
            <a:normAutofit/>
          </a:bodyPr>
          <a:lstStyle/>
          <a:p>
            <a:pPr rtl="0"/>
            <a:r>
              <a:rPr lang="es-ES" dirty="0"/>
              <a:t>HEADLESS UI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480C1EB9-42EB-2BDA-3446-A0FDA74A8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5" y="6159402"/>
            <a:ext cx="3256715" cy="365125"/>
          </a:xfrm>
        </p:spPr>
        <p:txBody>
          <a:bodyPr/>
          <a:lstStyle/>
          <a:p>
            <a:pPr rtl="0"/>
            <a:r>
              <a:rPr lang="es-ES" dirty="0" err="1"/>
              <a:t>Headless</a:t>
            </a:r>
            <a:r>
              <a:rPr lang="es-ES" dirty="0"/>
              <a:t> UI: Una nueva manera de diseñar UI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D6DF354-B2FA-4915-AF5C-6600D5A1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95CBEC59-7FF9-4688-98DF-89832A0C9025}" type="slidenum">
              <a:rPr lang="en-US" noProof="0" smtClean="0"/>
              <a:pPr rtl="0">
                <a:spcAft>
                  <a:spcPts val="600"/>
                </a:spcAft>
              </a:pPr>
              <a:t>1</a:t>
            </a:fld>
            <a:endParaRPr lang="en-US" noProof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2024</a:t>
            </a:r>
          </a:p>
        </p:txBody>
      </p:sp>
      <p:pic>
        <p:nvPicPr>
          <p:cNvPr id="5" name="Imagen 4" descr="Imagen que contiene Texto&#10;&#10;Descripción generada automáticamente">
            <a:extLst>
              <a:ext uri="{FF2B5EF4-FFF2-40B4-BE49-F238E27FC236}">
                <a16:creationId xmlns:a16="http://schemas.microsoft.com/office/drawing/2014/main" id="{ED214CBF-E445-12AB-C516-5E7D83F4E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837" y="113429"/>
            <a:ext cx="2629515" cy="88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99FC05-E25C-C1C1-59A1-22FF82287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Tailwind</a:t>
            </a:r>
            <a:r>
              <a:rPr lang="es-ES" dirty="0"/>
              <a:t> CSS</a:t>
            </a:r>
          </a:p>
        </p:txBody>
      </p:sp>
      <p:sp>
        <p:nvSpPr>
          <p:cNvPr id="21" name="Marcador de contenido 20">
            <a:extLst>
              <a:ext uri="{FF2B5EF4-FFF2-40B4-BE49-F238E27FC236}">
                <a16:creationId xmlns:a16="http://schemas.microsoft.com/office/drawing/2014/main" id="{43455677-DA1A-9D35-EA37-435257AB5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EEC5FDA-A6FF-80BF-AF50-A071A0DD5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D810E41-5C07-229F-0FC7-AA342B703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10</a:t>
            </a:fld>
            <a:endParaRPr lang="es-ES" noProof="0"/>
          </a:p>
        </p:txBody>
      </p:sp>
      <p:sp>
        <p:nvSpPr>
          <p:cNvPr id="22" name="Subtítulo 21">
            <a:extLst>
              <a:ext uri="{FF2B5EF4-FFF2-40B4-BE49-F238E27FC236}">
                <a16:creationId xmlns:a16="http://schemas.microsoft.com/office/drawing/2014/main" id="{2C38C8B7-E4C4-C991-82FC-DA05A8554799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DF8F49F4-C6B7-9A5F-79B8-811AF819E7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575999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0E7EB3-268D-0C40-F81F-FCF2062D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Composición &gt; Herencia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0DBF6B7-845B-C957-E099-7742ACD99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8" y="6159402"/>
            <a:ext cx="3297725" cy="384202"/>
          </a:xfrm>
        </p:spPr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9E20C9-B6B9-DDA3-C49F-716CB123D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11</a:t>
            </a:fld>
            <a:endParaRPr lang="es-ES" noProof="0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710F3E6-8E0D-FD2A-3055-6C653DEE636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D74CC7E-D6D4-B272-47FF-581B7BB081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1648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D2C26DC-2D70-3C02-3AE3-5A7676FD6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“</a:t>
            </a:r>
            <a:r>
              <a:rPr lang="es-ES" dirty="0" err="1"/>
              <a:t>Composition</a:t>
            </a:r>
            <a:r>
              <a:rPr lang="es-ES" dirty="0"/>
              <a:t> </a:t>
            </a:r>
            <a:r>
              <a:rPr lang="es-ES" dirty="0" err="1"/>
              <a:t>over</a:t>
            </a:r>
            <a:r>
              <a:rPr lang="es-ES" dirty="0"/>
              <a:t> </a:t>
            </a:r>
            <a:r>
              <a:rPr lang="es-ES" dirty="0" err="1"/>
              <a:t>inheritance</a:t>
            </a:r>
            <a:r>
              <a:rPr lang="es-ES" dirty="0"/>
              <a:t>”</a:t>
            </a:r>
          </a:p>
        </p:txBody>
      </p:sp>
      <p:sp>
        <p:nvSpPr>
          <p:cNvPr id="15" name="Marcador de contenido 14">
            <a:extLst>
              <a:ext uri="{FF2B5EF4-FFF2-40B4-BE49-F238E27FC236}">
                <a16:creationId xmlns:a16="http://schemas.microsoft.com/office/drawing/2014/main" id="{3F8827F8-6F98-AE7C-B4E2-820B2E308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163EB8D-2DB7-9A95-5DEA-39FFA7C85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18060F-C4E4-9BA4-DEF5-7EE608220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12</a:t>
            </a:fld>
            <a:endParaRPr lang="es-ES" noProof="0"/>
          </a:p>
        </p:txBody>
      </p:sp>
      <p:sp>
        <p:nvSpPr>
          <p:cNvPr id="13" name="Subtítulo 12">
            <a:extLst>
              <a:ext uri="{FF2B5EF4-FFF2-40B4-BE49-F238E27FC236}">
                <a16:creationId xmlns:a16="http://schemas.microsoft.com/office/drawing/2014/main" id="{7B44F5FB-C97D-9EC8-3396-F616C39A8C0E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Programación Orientada a Objetos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B39DF367-91D1-B9A3-D077-2D844E60D8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460922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7D911-3696-10EF-8CD7-2C02AA9B8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classNames</a:t>
            </a:r>
            <a:r>
              <a:rPr lang="es-ES" dirty="0"/>
              <a:t> internos</a:t>
            </a:r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4E26EEA7-E9E5-DD58-E566-D6F54D4EC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s-ES" dirty="0" err="1"/>
              <a:t>Scope</a:t>
            </a:r>
            <a:r>
              <a:rPr lang="es-ES" dirty="0"/>
              <a:t> general</a:t>
            </a:r>
          </a:p>
          <a:p>
            <a:pPr marL="742950" lvl="1" indent="-285750">
              <a:buFontTx/>
              <a:buChar char="-"/>
            </a:pPr>
            <a:r>
              <a:rPr lang="es-ES" dirty="0"/>
              <a:t>Y conocimiento interno de las clases</a:t>
            </a:r>
          </a:p>
          <a:p>
            <a:pPr marL="285750" indent="-285750">
              <a:buFontTx/>
              <a:buChar char="-"/>
            </a:pPr>
            <a:r>
              <a:rPr lang="es-ES" b="1" dirty="0"/>
              <a:t>!</a:t>
            </a:r>
            <a:r>
              <a:rPr lang="es-ES" b="1" dirty="0" err="1"/>
              <a:t>important</a:t>
            </a:r>
            <a:endParaRPr lang="es-ES" b="1" dirty="0"/>
          </a:p>
          <a:p>
            <a:pPr marL="285750" indent="-285750">
              <a:buFontTx/>
              <a:buChar char="-"/>
            </a:pPr>
            <a:r>
              <a:rPr lang="es-ES" dirty="0"/>
              <a:t>No tiene clase... no le hacía falta en su momento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024E560-5B06-FAED-A14F-C86401AE7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E7D6CB-7D49-488A-DA17-E134C0A20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13</a:t>
            </a:fld>
            <a:endParaRPr lang="es-ES" noProof="0"/>
          </a:p>
        </p:txBody>
      </p:sp>
      <p:sp>
        <p:nvSpPr>
          <p:cNvPr id="15" name="Subtítulo 14">
            <a:extLst>
              <a:ext uri="{FF2B5EF4-FFF2-40B4-BE49-F238E27FC236}">
                <a16:creationId xmlns:a16="http://schemas.microsoft.com/office/drawing/2014/main" id="{4F9C2196-5D71-B005-BBBF-09156C131BAA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¿Y ahora cómo lo estilo?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40FAD498-D254-8209-8100-0ED020A3B6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016681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040A6C-0B4B-9485-A7C7-0C5D38AEF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Props</a:t>
            </a:r>
            <a:r>
              <a:rPr lang="es-ES" dirty="0"/>
              <a:t> infinitas</a:t>
            </a:r>
          </a:p>
        </p:txBody>
      </p:sp>
      <p:sp>
        <p:nvSpPr>
          <p:cNvPr id="8" name="Subtítulo 7">
            <a:extLst>
              <a:ext uri="{FF2B5EF4-FFF2-40B4-BE49-F238E27FC236}">
                <a16:creationId xmlns:a16="http://schemas.microsoft.com/office/drawing/2014/main" id="{C9B3F7B6-EEDA-6457-34BA-D288FC9CDDF2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 err="1"/>
              <a:t>Props</a:t>
            </a:r>
            <a:r>
              <a:rPr lang="es-ES" dirty="0"/>
              <a:t> </a:t>
            </a:r>
            <a:r>
              <a:rPr lang="es-ES" dirty="0" err="1"/>
              <a:t>drilling</a:t>
            </a:r>
            <a:r>
              <a:rPr lang="es-ES" dirty="0"/>
              <a:t>, lo bueno y malo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844A8B6-A392-5E8B-493B-B15146C2CE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2024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3DA4291-A231-B9D3-E17F-7C1919739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8582968-2743-9E29-D139-08ED315BE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14</a:t>
            </a:fld>
            <a:endParaRPr lang="es-ES" noProof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91D6D515-B4F4-8859-B04D-5711F0862033}"/>
              </a:ext>
            </a:extLst>
          </p:cNvPr>
          <p:cNvSpPr txBox="1"/>
          <p:nvPr/>
        </p:nvSpPr>
        <p:spPr>
          <a:xfrm>
            <a:off x="929641" y="3133484"/>
            <a:ext cx="5261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ES" dirty="0"/>
              <a:t>Más simple</a:t>
            </a:r>
          </a:p>
          <a:p>
            <a:pPr marL="285750" indent="-285750">
              <a:buFontTx/>
              <a:buChar char="-"/>
            </a:pPr>
            <a:r>
              <a:rPr lang="es-ES" dirty="0"/>
              <a:t>No hay barrera técnica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BE72F9E6-6290-08D5-82B4-301CBE8284E6}"/>
              </a:ext>
            </a:extLst>
          </p:cNvPr>
          <p:cNvSpPr txBox="1"/>
          <p:nvPr/>
        </p:nvSpPr>
        <p:spPr>
          <a:xfrm>
            <a:off x="6187441" y="3133484"/>
            <a:ext cx="5261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ES" dirty="0"/>
              <a:t>Es muy frágil</a:t>
            </a:r>
          </a:p>
          <a:p>
            <a:pPr marL="285750" indent="-285750">
              <a:buFontTx/>
              <a:buChar char="-"/>
            </a:pPr>
            <a:r>
              <a:rPr lang="es-ES" dirty="0"/>
              <a:t>Es tedioso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2BB67F8-7803-08A5-08A6-BE3968AF2C7A}"/>
              </a:ext>
            </a:extLst>
          </p:cNvPr>
          <p:cNvSpPr txBox="1"/>
          <p:nvPr/>
        </p:nvSpPr>
        <p:spPr>
          <a:xfrm>
            <a:off x="929641" y="2625341"/>
            <a:ext cx="526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2"/>
                </a:solidFill>
              </a:rPr>
              <a:t>Lo bueno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07E0E9A9-95F7-6810-3892-24F6EE415FE5}"/>
              </a:ext>
            </a:extLst>
          </p:cNvPr>
          <p:cNvSpPr txBox="1"/>
          <p:nvPr/>
        </p:nvSpPr>
        <p:spPr>
          <a:xfrm>
            <a:off x="6187441" y="2625341"/>
            <a:ext cx="526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2"/>
                </a:solidFill>
              </a:rPr>
              <a:t>Lo no tan bueno</a:t>
            </a:r>
          </a:p>
        </p:txBody>
      </p:sp>
    </p:spTree>
    <p:extLst>
      <p:ext uri="{BB962C8B-B14F-4D97-AF65-F5344CB8AC3E}">
        <p14:creationId xmlns:p14="http://schemas.microsoft.com/office/powerpoint/2010/main" val="1508042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BAE9D-18FC-438D-1B31-C26652819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Dependency</a:t>
            </a:r>
            <a:r>
              <a:rPr lang="es-ES" dirty="0"/>
              <a:t> </a:t>
            </a:r>
            <a:r>
              <a:rPr lang="es-ES" dirty="0" err="1"/>
              <a:t>Injection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3CE623-0FC0-10AD-B303-B89F5BE0E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0A86AE0-DDFC-02B8-40CB-D38A4B78C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dirty="0" err="1"/>
              <a:t>Headless</a:t>
            </a:r>
            <a:r>
              <a:rPr lang="es-ES" noProof="0" dirty="0"/>
              <a:t>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26EA9FB-6947-4B12-792E-1011D9D07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15</a:t>
            </a:fld>
            <a:endParaRPr lang="es-ES" noProof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399A04AB-C4F8-BD21-73CA-9B38DEF327E4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Inversión de control en el Front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1B777438-D7D8-0A3F-2B73-CC5F89A94F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327920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6CBD44-AD09-4FA0-C7C5-D4D2EDAF2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4400" y="1144587"/>
            <a:ext cx="9395400" cy="1483413"/>
          </a:xfrm>
        </p:spPr>
        <p:txBody>
          <a:bodyPr anchor="ctr">
            <a:normAutofit/>
          </a:bodyPr>
          <a:lstStyle/>
          <a:p>
            <a:r>
              <a:rPr lang="es-ES" dirty="0" err="1"/>
              <a:t>Headless</a:t>
            </a:r>
            <a:r>
              <a:rPr lang="es-ES" dirty="0"/>
              <a:t> UI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CF10CED-958F-D2F7-9B9E-9973F9344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3256673" cy="365125"/>
          </a:xfrm>
        </p:spPr>
        <p:txBody>
          <a:bodyPr anchor="ctr">
            <a:normAutofit/>
          </a:bodyPr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8806E60-A97B-308C-7B67-8889457F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95CBEC59-7FF9-4688-98DF-89832A0C9025}" type="slidenum">
              <a:rPr lang="es-ES" noProof="0" smtClean="0"/>
              <a:pPr rtl="0">
                <a:spcAft>
                  <a:spcPts val="600"/>
                </a:spcAft>
              </a:pPr>
              <a:t>16</a:t>
            </a:fld>
            <a:endParaRPr lang="es-ES" noProof="0"/>
          </a:p>
        </p:txBody>
      </p:sp>
      <p:sp>
        <p:nvSpPr>
          <p:cNvPr id="13" name="Subtitle 4">
            <a:extLst>
              <a:ext uri="{FF2B5EF4-FFF2-40B4-BE49-F238E27FC236}">
                <a16:creationId xmlns:a16="http://schemas.microsoft.com/office/drawing/2014/main" id="{43AD8B87-B7AB-93DD-6F7F-9B415BA0473B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812758" y="3038688"/>
            <a:ext cx="9144000" cy="139799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BDF9C875-84A8-8031-9738-BA73199B64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16048" y="5377580"/>
            <a:ext cx="1460500" cy="481013"/>
          </a:xfrm>
        </p:spPr>
        <p:txBody>
          <a:bodyPr>
            <a:normAutofit/>
          </a:bodyPr>
          <a:lstStyle/>
          <a:p>
            <a:r>
              <a:rPr lang="es-ES" sz="2800"/>
              <a:t>2024</a:t>
            </a:r>
          </a:p>
        </p:txBody>
      </p:sp>
      <p:sp>
        <p:nvSpPr>
          <p:cNvPr id="3" name="Marcador de texto 4">
            <a:extLst>
              <a:ext uri="{FF2B5EF4-FFF2-40B4-BE49-F238E27FC236}">
                <a16:creationId xmlns:a16="http://schemas.microsoft.com/office/drawing/2014/main" id="{833B314D-E5D7-A41F-D2F3-C1A7FEFE7AD1}"/>
              </a:ext>
            </a:extLst>
          </p:cNvPr>
          <p:cNvSpPr txBox="1">
            <a:spLocks/>
          </p:cNvSpPr>
          <p:nvPr/>
        </p:nvSpPr>
        <p:spPr>
          <a:xfrm>
            <a:off x="11024051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tx2"/>
                </a:solidFill>
              </a:rPr>
              <a:t>2024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50DEDF59-BB25-AF50-4BEF-161D1B000FBF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453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E6C97DD2-7C64-FA13-962C-948E89EA0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Concepto de </a:t>
            </a:r>
            <a:r>
              <a:rPr lang="es-ES" dirty="0" err="1"/>
              <a:t>Headless</a:t>
            </a:r>
            <a:endParaRPr lang="es-ES" dirty="0"/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12D58A4A-F67C-899E-F73D-79633D4BB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485663"/>
            <a:ext cx="9971158" cy="2427923"/>
          </a:xfrm>
        </p:spPr>
        <p:txBody>
          <a:bodyPr>
            <a:normAutofit/>
          </a:bodyPr>
          <a:lstStyle/>
          <a:p>
            <a:r>
              <a:rPr lang="es-ES" sz="2000" dirty="0"/>
              <a:t>Se usa </a:t>
            </a:r>
            <a:r>
              <a:rPr lang="es-ES" sz="2000" dirty="0" err="1"/>
              <a:t>headless</a:t>
            </a:r>
            <a:r>
              <a:rPr lang="es-ES" sz="2000" dirty="0"/>
              <a:t> para referirse a algo sin interfaz gráfica.</a:t>
            </a:r>
          </a:p>
          <a:p>
            <a:endParaRPr lang="es-ES" sz="2000" dirty="0"/>
          </a:p>
          <a:p>
            <a:r>
              <a:rPr lang="es-ES" sz="2000" dirty="0"/>
              <a:t>Algunos ejemplos:</a:t>
            </a:r>
          </a:p>
          <a:p>
            <a:pPr marL="285750" indent="-285750">
              <a:buFontTx/>
              <a:buChar char="-"/>
            </a:pPr>
            <a:r>
              <a:rPr lang="es-ES" sz="2000" dirty="0" err="1"/>
              <a:t>Headless</a:t>
            </a:r>
            <a:r>
              <a:rPr lang="es-ES" sz="2000" dirty="0"/>
              <a:t> UI</a:t>
            </a:r>
          </a:p>
          <a:p>
            <a:pPr marL="285750" indent="-285750">
              <a:buFontTx/>
              <a:buChar char="-"/>
            </a:pPr>
            <a:r>
              <a:rPr lang="es-ES" sz="2000" dirty="0" err="1"/>
              <a:t>Headless</a:t>
            </a:r>
            <a:r>
              <a:rPr lang="es-ES" sz="2000" dirty="0"/>
              <a:t> Browser</a:t>
            </a:r>
          </a:p>
          <a:p>
            <a:pPr marL="285750" indent="-285750">
              <a:buFontTx/>
              <a:buChar char="-"/>
            </a:pPr>
            <a:r>
              <a:rPr lang="es-ES" sz="2000" dirty="0" err="1"/>
              <a:t>Headless</a:t>
            </a:r>
            <a:r>
              <a:rPr lang="es-ES" sz="2000" dirty="0"/>
              <a:t> CMS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21B0EA1-B5B6-6747-113E-95E21C27B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044A826-4374-84E7-EC98-75A16EEEF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17</a:t>
            </a:fld>
            <a:endParaRPr lang="es-ES" noProof="0"/>
          </a:p>
        </p:txBody>
      </p:sp>
      <p:sp>
        <p:nvSpPr>
          <p:cNvPr id="12" name="Subtítulo 11">
            <a:extLst>
              <a:ext uri="{FF2B5EF4-FFF2-40B4-BE49-F238E27FC236}">
                <a16:creationId xmlns:a16="http://schemas.microsoft.com/office/drawing/2014/main" id="{23E1A83A-58B0-641F-FC45-2330975D48DE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Qué significa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7CA03332-0245-D059-5E86-7B0AC0B13A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276394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D498E4-5982-E50B-D56D-E8385CB5C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/>
          <a:p>
            <a:r>
              <a:rPr lang="es-ES" dirty="0"/>
              <a:t>Qué es </a:t>
            </a:r>
            <a:r>
              <a:rPr lang="es-ES" dirty="0" err="1"/>
              <a:t>Headless</a:t>
            </a:r>
            <a:r>
              <a:rPr lang="es-ES" dirty="0"/>
              <a:t> UI</a:t>
            </a:r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D8817464-56A4-DBE9-D420-B208AB9A4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/>
          <a:p>
            <a:r>
              <a:rPr lang="es-ES" dirty="0"/>
              <a:t>Definir las herramientas, no el uso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24DF766-0656-9318-DB51-1CE74C0E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95CBEC59-7FF9-4688-98DF-89832A0C9025}" type="slidenum">
              <a:rPr lang="es-ES" noProof="0" smtClean="0"/>
              <a:pPr rtl="0">
                <a:spcAft>
                  <a:spcPts val="600"/>
                </a:spcAft>
              </a:pPr>
              <a:t>18</a:t>
            </a:fld>
            <a:endParaRPr lang="es-ES" noProof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FB57B1A-5332-2B71-DD92-CAA92FF025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16048" y="1013969"/>
            <a:ext cx="1460500" cy="481013"/>
          </a:xfrm>
        </p:spPr>
        <p:txBody>
          <a:bodyPr>
            <a:normAutofit/>
          </a:bodyPr>
          <a:lstStyle/>
          <a:p>
            <a:r>
              <a:rPr lang="es-ES" sz="280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7638124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D498E4-5982-E50B-D56D-E8385CB5C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Qué es </a:t>
            </a:r>
            <a:r>
              <a:rPr lang="es-ES" dirty="0" err="1"/>
              <a:t>Headless</a:t>
            </a:r>
            <a:r>
              <a:rPr lang="es-ES" dirty="0"/>
              <a:t> UI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119DA9-B3F5-AFDF-1CB5-565F7135E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483437"/>
            <a:ext cx="9971158" cy="2427923"/>
          </a:xfrm>
        </p:spPr>
        <p:txBody>
          <a:bodyPr>
            <a:normAutofit/>
          </a:bodyPr>
          <a:lstStyle/>
          <a:p>
            <a:r>
              <a:rPr lang="es-ES" sz="2000" dirty="0"/>
              <a:t>Es delegar la implementación de la interfaz (en mayor o menor medida) al uso/consumo.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83E12A7-5BA4-19CB-E24D-644510DA9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24DF766-0656-9318-DB51-1CE74C0E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19</a:t>
            </a:fld>
            <a:endParaRPr lang="es-ES" noProof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D8817464-56A4-DBE9-D420-B208AB9A4F11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Definir las herramientas, no el uso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FB57B1A-5332-2B71-DD92-CAA92FF025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419530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C6AE93-99B9-C81D-4D9D-6CAABDBFA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¿Quién soy?</a:t>
            </a:r>
          </a:p>
        </p:txBody>
      </p:sp>
      <p:pic>
        <p:nvPicPr>
          <p:cNvPr id="15" name="Marcador de posición de imagen 14" descr="Hombre sonriendo con barba y bigote&#10;&#10;Descripción generada automáticamente">
            <a:extLst>
              <a:ext uri="{FF2B5EF4-FFF2-40B4-BE49-F238E27FC236}">
                <a16:creationId xmlns:a16="http://schemas.microsoft.com/office/drawing/2014/main" id="{1295E4BC-DD99-5A35-9447-4B1F64AEFFD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1852" r="11852"/>
          <a:stretch>
            <a:fillRect/>
          </a:stretch>
        </p:blipFill>
        <p:spPr/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565B460A-A282-BFD5-8637-A1B840A5D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/>
              <a:t>Pepe Fabra Valverde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FD222E3-6C50-C5B6-1F1A-FC007B432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D7BBD11-E43B-F625-F5CA-5AB5AD76A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2</a:t>
            </a:fld>
            <a:endParaRPr lang="es-ES" noProof="0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6EE26A2B-3F6E-6D0C-FF8A-98E58D3B56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77E8628-8627-E15E-EEEE-3317E2C028A8}"/>
              </a:ext>
            </a:extLst>
          </p:cNvPr>
          <p:cNvSpPr txBox="1"/>
          <p:nvPr/>
        </p:nvSpPr>
        <p:spPr>
          <a:xfrm>
            <a:off x="928800" y="3857373"/>
            <a:ext cx="3750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Líder y Arquitecto Front en </a:t>
            </a:r>
            <a:r>
              <a:rPr lang="es-ES" dirty="0" err="1">
                <a:solidFill>
                  <a:schemeClr val="bg1"/>
                </a:solidFill>
              </a:rPr>
              <a:t>Capgemini</a:t>
            </a:r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32108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D498E4-5982-E50B-D56D-E8385CB5C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Qué es </a:t>
            </a:r>
            <a:r>
              <a:rPr lang="es-ES" dirty="0" err="1"/>
              <a:t>Headless</a:t>
            </a:r>
            <a:r>
              <a:rPr lang="es-ES" dirty="0"/>
              <a:t> UI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119DA9-B3F5-AFDF-1CB5-565F7135E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483437"/>
            <a:ext cx="9971158" cy="2427923"/>
          </a:xfrm>
        </p:spPr>
        <p:txBody>
          <a:bodyPr>
            <a:normAutofit/>
          </a:bodyPr>
          <a:lstStyle/>
          <a:p>
            <a:r>
              <a:rPr lang="es-ES" sz="2000" dirty="0"/>
              <a:t>Es delegar la implementación de la interfaz (en mayor o menor medida) al uso/consumo.</a:t>
            </a:r>
          </a:p>
          <a:p>
            <a:endParaRPr lang="es-ES" sz="2000" dirty="0"/>
          </a:p>
          <a:p>
            <a:r>
              <a:rPr lang="es-ES" sz="2000" dirty="0"/>
              <a:t>Esto nos permite abordar lo importante, es decir, la lógica de los componentes y las herramientas para componer interfaces.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83E12A7-5BA4-19CB-E24D-644510DA9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24DF766-0656-9318-DB51-1CE74C0E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20</a:t>
            </a:fld>
            <a:endParaRPr lang="es-ES" noProof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D8817464-56A4-DBE9-D420-B208AB9A4F11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Definir las herramientas, no el uso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FB57B1A-5332-2B71-DD92-CAA92FF025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680810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D498E4-5982-E50B-D56D-E8385CB5C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Qué es </a:t>
            </a:r>
            <a:r>
              <a:rPr lang="es-ES" dirty="0" err="1"/>
              <a:t>Headless</a:t>
            </a:r>
            <a:r>
              <a:rPr lang="es-ES" dirty="0"/>
              <a:t> UI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119DA9-B3F5-AFDF-1CB5-565F7135E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483437"/>
            <a:ext cx="9971158" cy="3321370"/>
          </a:xfrm>
        </p:spPr>
        <p:txBody>
          <a:bodyPr>
            <a:normAutofit/>
          </a:bodyPr>
          <a:lstStyle/>
          <a:p>
            <a:r>
              <a:rPr lang="es-ES" sz="2000" dirty="0"/>
              <a:t>Es delegar la implementación de la interfaz (en mayor o menor medida) al uso/consumo.</a:t>
            </a:r>
          </a:p>
          <a:p>
            <a:endParaRPr lang="es-ES" sz="2000" dirty="0"/>
          </a:p>
          <a:p>
            <a:r>
              <a:rPr lang="es-ES" sz="2000" dirty="0"/>
              <a:t>Esto nos permite abordar lo importante, es decir, la lógica de los componentes y las herramientas para componer interfaces.</a:t>
            </a:r>
          </a:p>
          <a:p>
            <a:endParaRPr lang="es-ES" sz="2000" dirty="0"/>
          </a:p>
          <a:p>
            <a:r>
              <a:rPr lang="es-ES" sz="2000" dirty="0"/>
              <a:t>Y de las interfaces ya nos encargaremos más adelante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83E12A7-5BA4-19CB-E24D-644510DA9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24DF766-0656-9318-DB51-1CE74C0E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21</a:t>
            </a:fld>
            <a:endParaRPr lang="es-ES" noProof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D8817464-56A4-DBE9-D420-B208AB9A4F11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Definir las herramientas, no el uso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FB57B1A-5332-2B71-DD92-CAA92FF025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1576966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D498E4-5982-E50B-D56D-E8385CB5C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/>
          <a:p>
            <a:r>
              <a:rPr lang="es-ES" dirty="0"/>
              <a:t>Cómo ponerlo en uso</a:t>
            </a:r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D8817464-56A4-DBE9-D420-B208AB9A4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/>
          <a:p>
            <a:r>
              <a:rPr lang="es-ES" dirty="0"/>
              <a:t>Implementación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24DF766-0656-9318-DB51-1CE74C0E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95CBEC59-7FF9-4688-98DF-89832A0C9025}" type="slidenum">
              <a:rPr lang="es-ES" noProof="0" smtClean="0"/>
              <a:pPr rtl="0">
                <a:spcAft>
                  <a:spcPts val="600"/>
                </a:spcAft>
              </a:pPr>
              <a:t>22</a:t>
            </a:fld>
            <a:endParaRPr lang="es-ES" noProof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FB57B1A-5332-2B71-DD92-CAA92FF025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16048" y="1013969"/>
            <a:ext cx="1460500" cy="481013"/>
          </a:xfrm>
        </p:spPr>
        <p:txBody>
          <a:bodyPr>
            <a:normAutofit/>
          </a:bodyPr>
          <a:lstStyle/>
          <a:p>
            <a:r>
              <a:rPr lang="es-ES" sz="280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826676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31935AA-BD81-C5C8-D258-9E88DF894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Nuevo paradigma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616CEF0C-D233-318D-C2E9-F47A6AAB7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772048"/>
            <a:ext cx="9971158" cy="2427923"/>
          </a:xfrm>
        </p:spPr>
        <p:txBody>
          <a:bodyPr>
            <a:normAutofit/>
          </a:bodyPr>
          <a:lstStyle/>
          <a:p>
            <a:r>
              <a:rPr lang="es-ES" sz="2000" dirty="0"/>
              <a:t>Desacopla elementos, y permite su uso de manera individual</a:t>
            </a:r>
          </a:p>
          <a:p>
            <a:endParaRPr lang="es-ES" sz="2000" dirty="0"/>
          </a:p>
          <a:p>
            <a:r>
              <a:rPr lang="es-ES" sz="2000" dirty="0"/>
              <a:t>Si comparten contexto, </a:t>
            </a:r>
            <a:r>
              <a:rPr lang="es-ES" sz="2000" b="1" dirty="0"/>
              <a:t>usa un contexto</a:t>
            </a:r>
          </a:p>
          <a:p>
            <a:endParaRPr lang="es-ES" sz="2000" dirty="0"/>
          </a:p>
          <a:p>
            <a:r>
              <a:rPr lang="es-ES" sz="2000" dirty="0"/>
              <a:t>Expón </a:t>
            </a:r>
            <a:r>
              <a:rPr lang="es-ES" sz="2000" dirty="0" err="1"/>
              <a:t>internals</a:t>
            </a:r>
            <a:r>
              <a:rPr lang="es-ES" sz="2000" dirty="0"/>
              <a:t>, y confía en que se usarán bien (documenta usos)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8CAC124-C23F-5AEA-955D-C0846C6A0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dirty="0" err="1"/>
              <a:t>Headless</a:t>
            </a:r>
            <a:r>
              <a:rPr lang="es-ES" noProof="0" dirty="0"/>
              <a:t>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A90B92D-16D3-251B-BB00-6C43CA602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23</a:t>
            </a:fld>
            <a:endParaRPr lang="es-ES" noProof="0"/>
          </a:p>
        </p:txBody>
      </p:sp>
      <p:sp>
        <p:nvSpPr>
          <p:cNvPr id="9" name="Subtítulo 8">
            <a:extLst>
              <a:ext uri="{FF2B5EF4-FFF2-40B4-BE49-F238E27FC236}">
                <a16:creationId xmlns:a16="http://schemas.microsoft.com/office/drawing/2014/main" id="{F42C7471-090D-CE17-48DC-6ED1F47DF80C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50548BE7-8ED0-C7FA-B8C1-70A0F6AB9B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1357086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D63D1945-A619-6251-3EF2-2722A2CD9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Implementación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02F07EC1-2575-3DC1-A5F1-1EA82FA8F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361705"/>
            <a:ext cx="9971158" cy="242792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s-ES" sz="2000" dirty="0" err="1"/>
              <a:t>createContext</a:t>
            </a:r>
            <a:endParaRPr lang="es-ES" sz="2000" dirty="0"/>
          </a:p>
          <a:p>
            <a:pPr marL="285750" indent="-285750">
              <a:buFontTx/>
              <a:buChar char="-"/>
            </a:pPr>
            <a:r>
              <a:rPr lang="es-ES" sz="2000" dirty="0" err="1"/>
              <a:t>context.Provider</a:t>
            </a:r>
            <a:endParaRPr lang="es-ES" sz="2000" dirty="0"/>
          </a:p>
          <a:p>
            <a:pPr marL="285750" indent="-285750">
              <a:buFontTx/>
              <a:buChar char="-"/>
            </a:pPr>
            <a:r>
              <a:rPr lang="es-ES" sz="2000" dirty="0" err="1"/>
              <a:t>useContext</a:t>
            </a:r>
            <a:endParaRPr lang="es-ES" sz="2000" dirty="0"/>
          </a:p>
          <a:p>
            <a:pPr marL="285750" indent="-285750">
              <a:buFontTx/>
              <a:buChar char="-"/>
            </a:pPr>
            <a:endParaRPr lang="es-ES" sz="2000" dirty="0"/>
          </a:p>
          <a:p>
            <a:r>
              <a:rPr lang="es-ES" sz="2000" b="1" dirty="0" err="1"/>
              <a:t>Compound</a:t>
            </a:r>
            <a:r>
              <a:rPr lang="es-ES" sz="2000" b="1" dirty="0"/>
              <a:t> </a:t>
            </a:r>
            <a:r>
              <a:rPr lang="es-ES" sz="2000" b="1" dirty="0" err="1"/>
              <a:t>Components</a:t>
            </a:r>
            <a:endParaRPr lang="es-ES" sz="2000" b="1" dirty="0"/>
          </a:p>
          <a:p>
            <a:pPr marL="285750" indent="-285750">
              <a:buFontTx/>
              <a:buChar char="-"/>
            </a:pPr>
            <a:r>
              <a:rPr lang="es-ES" sz="2000" dirty="0" err="1"/>
              <a:t>Object.assign</a:t>
            </a:r>
            <a:r>
              <a:rPr lang="es-ES" sz="2000" dirty="0"/>
              <a:t>(</a:t>
            </a:r>
            <a:r>
              <a:rPr lang="es-ES" sz="2000" dirty="0" err="1"/>
              <a:t>Root</a:t>
            </a:r>
            <a:r>
              <a:rPr lang="es-ES" sz="2000" dirty="0"/>
              <a:t>, { ...</a:t>
            </a:r>
            <a:r>
              <a:rPr lang="es-ES" sz="2000" dirty="0" err="1"/>
              <a:t>subElements</a:t>
            </a:r>
            <a:r>
              <a:rPr lang="es-ES" sz="2000" dirty="0"/>
              <a:t> })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0C09BE5-0275-AB93-0465-F8DF23FAD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73D9F84-72E5-8D43-4F58-31B23DF0B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24</a:t>
            </a:fld>
            <a:endParaRPr lang="es-ES" noProof="0"/>
          </a:p>
        </p:txBody>
      </p:sp>
      <p:sp>
        <p:nvSpPr>
          <p:cNvPr id="9" name="Subtítulo 8">
            <a:extLst>
              <a:ext uri="{FF2B5EF4-FFF2-40B4-BE49-F238E27FC236}">
                <a16:creationId xmlns:a16="http://schemas.microsoft.com/office/drawing/2014/main" id="{8F7A19CD-37D1-6BB4-0424-F0C43A43E0D6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 err="1"/>
              <a:t>React</a:t>
            </a:r>
            <a:endParaRPr lang="es-ES" dirty="0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D86CBD9-64F6-B016-EE90-2F04288A8E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40722373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D63D1945-A619-6251-3EF2-2722A2CD9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Implementación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02F07EC1-2575-3DC1-A5F1-1EA82FA8F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361705"/>
            <a:ext cx="9971158" cy="242792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s-ES" sz="2000" dirty="0" err="1"/>
              <a:t>provide</a:t>
            </a:r>
            <a:endParaRPr lang="es-ES" sz="2000" dirty="0"/>
          </a:p>
          <a:p>
            <a:pPr marL="285750" indent="-285750">
              <a:buFontTx/>
              <a:buChar char="-"/>
            </a:pPr>
            <a:r>
              <a:rPr lang="es-ES" sz="2000" dirty="0" err="1"/>
              <a:t>inject</a:t>
            </a:r>
            <a:endParaRPr lang="es-ES" sz="2000" dirty="0"/>
          </a:p>
          <a:p>
            <a:pPr marL="285750" indent="-285750">
              <a:buFontTx/>
              <a:buChar char="-"/>
            </a:pPr>
            <a:r>
              <a:rPr lang="es-ES" sz="2000" dirty="0" err="1"/>
              <a:t>createApp</a:t>
            </a:r>
            <a:r>
              <a:rPr lang="es-ES" sz="2000" dirty="0"/>
              <a:t>({ ... }).</a:t>
            </a:r>
            <a:r>
              <a:rPr lang="es-ES" sz="2000" dirty="0" err="1"/>
              <a:t>provide</a:t>
            </a:r>
            <a:endParaRPr lang="es-ES" sz="2000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0C09BE5-0275-AB93-0465-F8DF23FAD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73D9F84-72E5-8D43-4F58-31B23DF0B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25</a:t>
            </a:fld>
            <a:endParaRPr lang="es-ES" noProof="0"/>
          </a:p>
        </p:txBody>
      </p:sp>
      <p:sp>
        <p:nvSpPr>
          <p:cNvPr id="9" name="Subtítulo 8">
            <a:extLst>
              <a:ext uri="{FF2B5EF4-FFF2-40B4-BE49-F238E27FC236}">
                <a16:creationId xmlns:a16="http://schemas.microsoft.com/office/drawing/2014/main" id="{8F7A19CD-37D1-6BB4-0424-F0C43A43E0D6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 err="1"/>
              <a:t>Vue</a:t>
            </a:r>
            <a:endParaRPr lang="es-ES" dirty="0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D86CBD9-64F6-B016-EE90-2F04288A8E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5560923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D498E4-5982-E50B-D56D-E8385CB5C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/>
          <a:p>
            <a:r>
              <a:rPr lang="es-ES" dirty="0"/>
              <a:t>Por qué </a:t>
            </a:r>
            <a:r>
              <a:rPr lang="es-ES" dirty="0" err="1"/>
              <a:t>Headless</a:t>
            </a:r>
            <a:r>
              <a:rPr lang="es-ES" dirty="0"/>
              <a:t> UI</a:t>
            </a:r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D8817464-56A4-DBE9-D420-B208AB9A4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/>
          <a:p>
            <a:r>
              <a:rPr lang="es-ES" dirty="0" err="1"/>
              <a:t>Trade-offs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24DF766-0656-9318-DB51-1CE74C0E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95CBEC59-7FF9-4688-98DF-89832A0C9025}" type="slidenum">
              <a:rPr lang="es-ES" noProof="0" smtClean="0"/>
              <a:pPr rtl="0">
                <a:spcAft>
                  <a:spcPts val="600"/>
                </a:spcAft>
              </a:pPr>
              <a:t>26</a:t>
            </a:fld>
            <a:endParaRPr lang="es-ES" noProof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FB57B1A-5332-2B71-DD92-CAA92FF025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16048" y="1013969"/>
            <a:ext cx="1460500" cy="481013"/>
          </a:xfrm>
        </p:spPr>
        <p:txBody>
          <a:bodyPr>
            <a:normAutofit/>
          </a:bodyPr>
          <a:lstStyle/>
          <a:p>
            <a:r>
              <a:rPr lang="es-ES" sz="280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7493903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8CFAA5-98C3-C71F-E7DC-A7ED09006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Ventajas de </a:t>
            </a:r>
            <a:r>
              <a:rPr lang="es-ES" dirty="0" err="1"/>
              <a:t>Headless</a:t>
            </a:r>
            <a:r>
              <a:rPr lang="es-ES" dirty="0"/>
              <a:t> UI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F5F820-B5D7-C0F9-2DD3-FDB7CA7F5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483437"/>
            <a:ext cx="9971158" cy="242792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s-ES" sz="2000" dirty="0"/>
              <a:t>Elementos altamente reutilizables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Estilos granulares y concretos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Flujo más legible y reutilizable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Composición de Componentes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Flexibilidad y adaptabilidad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6E5558B-FCB1-F210-D82D-D5636E03E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19A9C26-1BB2-E4B8-51E0-A25432E2D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27</a:t>
            </a:fld>
            <a:endParaRPr lang="es-ES" noProof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1E5E2E95-1A46-A956-F5FE-46830A9CBD4E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Lo que te aportará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170874CD-1EEA-17DF-8267-375E4207AD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3322396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8CFAA5-98C3-C71F-E7DC-A7ED09006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Ventajas de </a:t>
            </a:r>
            <a:r>
              <a:rPr lang="es-ES" dirty="0" err="1"/>
              <a:t>Headless</a:t>
            </a:r>
            <a:r>
              <a:rPr lang="es-ES" dirty="0"/>
              <a:t> UI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F5F820-B5D7-C0F9-2DD3-FDB7CA7F5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483437"/>
            <a:ext cx="9971158" cy="242792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s-ES" sz="2000" dirty="0"/>
              <a:t>Elementos altamente reutilizables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Estilos granulares y concretos</a:t>
            </a:r>
          </a:p>
          <a:p>
            <a:pPr marL="285750" indent="-285750">
              <a:buFontTx/>
              <a:buChar char="-"/>
            </a:pPr>
            <a:r>
              <a:rPr lang="es-ES" sz="2400" b="1" dirty="0"/>
              <a:t>Flujo más legible y reutilizable</a:t>
            </a:r>
          </a:p>
          <a:p>
            <a:pPr marL="285750" indent="-285750">
              <a:buFontTx/>
              <a:buChar char="-"/>
            </a:pPr>
            <a:r>
              <a:rPr lang="es-ES" sz="2400" b="1" dirty="0"/>
              <a:t>Composición de Componentes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Flexibilidad y adaptabilidad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6E5558B-FCB1-F210-D82D-D5636E03E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19A9C26-1BB2-E4B8-51E0-A25432E2D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28</a:t>
            </a:fld>
            <a:endParaRPr lang="es-ES" noProof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1E5E2E95-1A46-A956-F5FE-46830A9CBD4E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Lo que te aportará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170874CD-1EEA-17DF-8267-375E4207AD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16902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8CFAA5-98C3-C71F-E7DC-A7ED09006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Inconvenientes de </a:t>
            </a:r>
            <a:r>
              <a:rPr lang="es-ES" dirty="0" err="1"/>
              <a:t>Headless</a:t>
            </a:r>
            <a:r>
              <a:rPr lang="es-ES" dirty="0"/>
              <a:t> UI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F5F820-B5D7-C0F9-2DD3-FDB7CA7F5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483437"/>
            <a:ext cx="9971158" cy="242792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s-ES" sz="2000" dirty="0"/>
              <a:t>Cambio de mentalidad y de código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Es relativamente nuevo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Puede todavía no existir el componente que buscas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No tienes </a:t>
            </a:r>
            <a:r>
              <a:rPr lang="es-ES" sz="2000" i="1" dirty="0"/>
              <a:t>mucho</a:t>
            </a:r>
            <a:r>
              <a:rPr lang="es-ES" sz="2000" dirty="0"/>
              <a:t> control del uso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No todos los </a:t>
            </a:r>
            <a:r>
              <a:rPr lang="es-ES" sz="2000" dirty="0" err="1"/>
              <a:t>frameworks</a:t>
            </a:r>
            <a:r>
              <a:rPr lang="es-ES" sz="2000" dirty="0"/>
              <a:t> lo tienen fácil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6E5558B-FCB1-F210-D82D-D5636E03E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19A9C26-1BB2-E4B8-51E0-A25432E2D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29</a:t>
            </a:fld>
            <a:endParaRPr lang="es-ES" noProof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1E5E2E95-1A46-A956-F5FE-46830A9CBD4E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Lo que tendrás que tener en cuenta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170874CD-1EEA-17DF-8267-375E4207AD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579879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F043C6E5-EE23-6B4C-459A-8FAD8F4E04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QUÉ APRENDERÁS HOY</a:t>
            </a:r>
          </a:p>
        </p:txBody>
      </p:sp>
      <p:sp>
        <p:nvSpPr>
          <p:cNvPr id="9" name="Subtítulo 8">
            <a:extLst>
              <a:ext uri="{FF2B5EF4-FFF2-40B4-BE49-F238E27FC236}">
                <a16:creationId xmlns:a16="http://schemas.microsoft.com/office/drawing/2014/main" id="{D0BF85D3-82DA-5E32-9EC7-500E9EA46A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2758" y="3052756"/>
            <a:ext cx="9144000" cy="2138676"/>
          </a:xfrm>
        </p:spPr>
        <p:txBody>
          <a:bodyPr>
            <a:normAutofit/>
          </a:bodyPr>
          <a:lstStyle/>
          <a:p>
            <a:pPr marL="457200" indent="-457200">
              <a:buFontTx/>
              <a:buChar char="-"/>
            </a:pPr>
            <a:r>
              <a:rPr lang="es-ES" dirty="0"/>
              <a:t>Historia de las librerías de UI</a:t>
            </a:r>
          </a:p>
          <a:p>
            <a:pPr marL="457200" indent="-457200">
              <a:buFontTx/>
              <a:buChar char="-"/>
            </a:pPr>
            <a:r>
              <a:rPr lang="es-ES" dirty="0" err="1"/>
              <a:t>Headless</a:t>
            </a:r>
            <a:r>
              <a:rPr lang="es-ES" dirty="0"/>
              <a:t> UI (Qué</a:t>
            </a:r>
            <a:r>
              <a:rPr lang="es-ES"/>
              <a:t>, Cómo y </a:t>
            </a:r>
            <a:r>
              <a:rPr lang="es-ES" dirty="0"/>
              <a:t>Por qué)</a:t>
            </a:r>
          </a:p>
          <a:p>
            <a:pPr marL="457200" indent="-457200">
              <a:buFontTx/>
              <a:buChar char="-"/>
            </a:pPr>
            <a:r>
              <a:rPr lang="es-ES" dirty="0"/>
              <a:t>Librerías reconocidas</a:t>
            </a:r>
          </a:p>
          <a:p>
            <a:pPr marL="457200" indent="-457200">
              <a:buFontTx/>
              <a:buChar char="-"/>
            </a:pPr>
            <a:r>
              <a:rPr lang="es-ES" dirty="0"/>
              <a:t>[</a:t>
            </a:r>
            <a:r>
              <a:rPr lang="es-ES" dirty="0" err="1"/>
              <a:t>React</a:t>
            </a:r>
            <a:r>
              <a:rPr lang="es-ES" dirty="0"/>
              <a:t>] </a:t>
            </a:r>
            <a:r>
              <a:rPr lang="es-ES" dirty="0" err="1"/>
              <a:t>Compound</a:t>
            </a:r>
            <a:r>
              <a:rPr lang="es-ES" dirty="0"/>
              <a:t> </a:t>
            </a:r>
            <a:r>
              <a:rPr lang="es-ES" dirty="0" err="1"/>
              <a:t>Components</a:t>
            </a:r>
            <a:endParaRPr lang="es-ES" dirty="0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AF2A7D74-8C59-DE4E-5ADD-EAA2AEEC07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2024</a:t>
            </a:r>
          </a:p>
        </p:txBody>
      </p:sp>
      <p:sp>
        <p:nvSpPr>
          <p:cNvPr id="2" name="Marcador de pie de página 3">
            <a:extLst>
              <a:ext uri="{FF2B5EF4-FFF2-40B4-BE49-F238E27FC236}">
                <a16:creationId xmlns:a16="http://schemas.microsoft.com/office/drawing/2014/main" id="{19F0CDE1-7742-C890-4C83-1FF16B830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3256673" cy="365125"/>
          </a:xfrm>
        </p:spPr>
        <p:txBody>
          <a:bodyPr/>
          <a:lstStyle/>
          <a:p>
            <a:pPr rtl="0"/>
            <a:r>
              <a:rPr lang="es-ES" dirty="0" err="1"/>
              <a:t>Headless</a:t>
            </a:r>
            <a:r>
              <a:rPr lang="es-ES" dirty="0"/>
              <a:t> UI: Una nueva manera de desarrollar UI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E12A2E15-7E00-FD68-97C6-E6789368C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/>
          <a:lstStyle/>
          <a:p>
            <a:pPr rtl="0"/>
            <a:fld id="{95CBEC59-7FF9-4688-98DF-89832A0C9025}" type="slidenum">
              <a:rPr lang="es-ES" noProof="0" smtClean="0"/>
              <a:t>3</a:t>
            </a:fld>
            <a:endParaRPr lang="es-ES" noProof="0" dirty="0"/>
          </a:p>
        </p:txBody>
      </p:sp>
      <p:sp>
        <p:nvSpPr>
          <p:cNvPr id="4" name="Marcador de texto 4">
            <a:extLst>
              <a:ext uri="{FF2B5EF4-FFF2-40B4-BE49-F238E27FC236}">
                <a16:creationId xmlns:a16="http://schemas.microsoft.com/office/drawing/2014/main" id="{3215A514-59AE-FC50-096A-68579398BBCA}"/>
              </a:ext>
            </a:extLst>
          </p:cNvPr>
          <p:cNvSpPr txBox="1">
            <a:spLocks/>
          </p:cNvSpPr>
          <p:nvPr/>
        </p:nvSpPr>
        <p:spPr>
          <a:xfrm>
            <a:off x="11024051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tx2"/>
                </a:solidFill>
              </a:rPr>
              <a:t>2024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FFDC454A-5805-CE58-C5AF-39237D27C926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21244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8CFAA5-98C3-C71F-E7DC-A7ED09006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Inconvenientes de </a:t>
            </a:r>
            <a:r>
              <a:rPr lang="es-ES" dirty="0" err="1"/>
              <a:t>Headless</a:t>
            </a:r>
            <a:r>
              <a:rPr lang="es-ES" dirty="0"/>
              <a:t> UI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F5F820-B5D7-C0F9-2DD3-FDB7CA7F5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483437"/>
            <a:ext cx="9971158" cy="242792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s-ES" sz="2000" dirty="0"/>
              <a:t>Cambio de mentalidad y de código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Es relativamente nuevo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Puede todavía no existir el componente que buscas</a:t>
            </a:r>
          </a:p>
          <a:p>
            <a:pPr marL="285750" indent="-285750">
              <a:buFontTx/>
              <a:buChar char="-"/>
            </a:pPr>
            <a:r>
              <a:rPr lang="es-ES" sz="2400" b="1" dirty="0"/>
              <a:t>No tienes </a:t>
            </a:r>
            <a:r>
              <a:rPr lang="es-ES" sz="2400" b="1" i="1" dirty="0"/>
              <a:t>mucho</a:t>
            </a:r>
            <a:r>
              <a:rPr lang="es-ES" sz="2400" b="1" dirty="0"/>
              <a:t> control del uso</a:t>
            </a:r>
          </a:p>
          <a:p>
            <a:pPr marL="285750" indent="-285750">
              <a:buFontTx/>
              <a:buChar char="-"/>
            </a:pPr>
            <a:r>
              <a:rPr lang="es-ES" sz="2400" b="1" dirty="0"/>
              <a:t>No todos los </a:t>
            </a:r>
            <a:r>
              <a:rPr lang="es-ES" sz="2400" b="1" dirty="0" err="1"/>
              <a:t>frameworks</a:t>
            </a:r>
            <a:r>
              <a:rPr lang="es-ES" sz="2400" b="1" dirty="0"/>
              <a:t> lo tienen fácil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6E5558B-FCB1-F210-D82D-D5636E03E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19A9C26-1BB2-E4B8-51E0-A25432E2D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30</a:t>
            </a:fld>
            <a:endParaRPr lang="es-ES" noProof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1E5E2E95-1A46-A956-F5FE-46830A9CBD4E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Lo que tendrás que tener en cuenta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170874CD-1EEA-17DF-8267-375E4207AD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4233703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4A25FA-4AAB-267A-3D4E-BD000977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Compound</a:t>
            </a:r>
            <a:r>
              <a:rPr lang="es-ES" dirty="0"/>
              <a:t> </a:t>
            </a:r>
            <a:r>
              <a:rPr lang="es-ES" dirty="0" err="1"/>
              <a:t>Components</a:t>
            </a:r>
            <a:endParaRPr lang="es-E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EB50937-A51D-1F75-89D3-BDFCD7CC4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8" y="6159402"/>
            <a:ext cx="3452846" cy="384202"/>
          </a:xfrm>
        </p:spPr>
        <p:txBody>
          <a:bodyPr/>
          <a:lstStyle/>
          <a:p>
            <a:pPr rtl="0"/>
            <a:r>
              <a:rPr lang="es-ES" dirty="0" err="1"/>
              <a:t>Headless</a:t>
            </a:r>
            <a:r>
              <a:rPr lang="es-ES" dirty="0"/>
              <a:t> UI: Una nueva manera de desarrollar UI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E1A1009-9D6E-C876-694A-DC789C3B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31</a:t>
            </a:fld>
            <a:endParaRPr lang="es-ES" noProof="0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53B3660-D7AC-B861-1A72-EBF462B5E4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E00BE57-E01D-9F35-4DE3-6521396B2D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Patrón de Diseño de </a:t>
            </a:r>
            <a:r>
              <a:rPr lang="es-ES"/>
              <a:t>React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706587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5F0112B4-94D1-9C67-0DAE-A33D82800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8BD3F51C-D03C-C0AA-C4E9-20566DE2E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E0B7CB-A668-5197-623C-CA8B96E9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378CCB-98BD-91FF-99EC-4CFD8120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32</a:t>
            </a:fld>
            <a:endParaRPr lang="es-ES" noProof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B9346F05-3A07-94F7-5F13-A0DAE656EE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s-ES"/>
          </a:p>
        </p:txBody>
      </p:sp>
      <p:pic>
        <p:nvPicPr>
          <p:cNvPr id="28" name="Imagen 27" descr="Diagrama&#10;&#10;Descripción generada automáticamente">
            <a:extLst>
              <a:ext uri="{FF2B5EF4-FFF2-40B4-BE49-F238E27FC236}">
                <a16:creationId xmlns:a16="http://schemas.microsoft.com/office/drawing/2014/main" id="{BFAF3CE8-CCA9-4B83-922A-7E47B006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4424B0BD-3DE5-556C-A18E-8230DD328FDC}"/>
              </a:ext>
            </a:extLst>
          </p:cNvPr>
          <p:cNvSpPr/>
          <p:nvPr/>
        </p:nvSpPr>
        <p:spPr>
          <a:xfrm>
            <a:off x="5000368" y="0"/>
            <a:ext cx="4868562" cy="25372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F63702B-6C4D-B506-6C7A-8C7185C40B07}"/>
              </a:ext>
            </a:extLst>
          </p:cNvPr>
          <p:cNvSpPr/>
          <p:nvPr/>
        </p:nvSpPr>
        <p:spPr>
          <a:xfrm>
            <a:off x="0" y="2496065"/>
            <a:ext cx="12191999" cy="4361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18EB762-8C3D-D935-3719-01268DA84E21}"/>
              </a:ext>
            </a:extLst>
          </p:cNvPr>
          <p:cNvSpPr/>
          <p:nvPr/>
        </p:nvSpPr>
        <p:spPr>
          <a:xfrm>
            <a:off x="1136822" y="576649"/>
            <a:ext cx="3369275" cy="1612513"/>
          </a:xfrm>
          <a:prstGeom prst="rect">
            <a:avLst/>
          </a:prstGeom>
          <a:solidFill>
            <a:srgbClr val="D0B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Marcador de número de diapositiva 3">
            <a:extLst>
              <a:ext uri="{FF2B5EF4-FFF2-40B4-BE49-F238E27FC236}">
                <a16:creationId xmlns:a16="http://schemas.microsoft.com/office/drawing/2014/main" id="{6F544AFC-AB6D-4A87-BEAB-F7B0ADD3278A}"/>
              </a:ext>
            </a:extLst>
          </p:cNvPr>
          <p:cNvSpPr txBox="1">
            <a:spLocks/>
          </p:cNvSpPr>
          <p:nvPr/>
        </p:nvSpPr>
        <p:spPr>
          <a:xfrm>
            <a:off x="8849913" y="61875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r" defTabSz="914400" rtl="0" eaLnBrk="1" latinLnBrk="0" hangingPunct="1"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5CBEC59-7FF9-4688-98DF-89832A0C9025}" type="slidenum">
              <a:rPr lang="es-ES" smtClean="0">
                <a:solidFill>
                  <a:schemeClr val="accent1"/>
                </a:solidFill>
              </a:rPr>
              <a:pPr/>
              <a:t>32</a:t>
            </a:fld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10" name="Marcador de texto 4">
            <a:extLst>
              <a:ext uri="{FF2B5EF4-FFF2-40B4-BE49-F238E27FC236}">
                <a16:creationId xmlns:a16="http://schemas.microsoft.com/office/drawing/2014/main" id="{807396C7-0F1A-E480-2327-242E8D8B7FA7}"/>
              </a:ext>
            </a:extLst>
          </p:cNvPr>
          <p:cNvSpPr txBox="1">
            <a:spLocks/>
          </p:cNvSpPr>
          <p:nvPr/>
        </p:nvSpPr>
        <p:spPr>
          <a:xfrm>
            <a:off x="11016908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accent1"/>
                </a:solidFill>
              </a:rPr>
              <a:t>2024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9B5C30F2-E458-110F-A5B9-489905779010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3312454D-658F-198F-DDF0-72BA7445E1E4}"/>
              </a:ext>
            </a:extLst>
          </p:cNvPr>
          <p:cNvCxnSpPr>
            <a:cxnSpLocks/>
          </p:cNvCxnSpPr>
          <p:nvPr/>
        </p:nvCxnSpPr>
        <p:spPr>
          <a:xfrm>
            <a:off x="11663362" y="6300787"/>
            <a:ext cx="0" cy="557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52987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5F0112B4-94D1-9C67-0DAE-A33D82800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8BD3F51C-D03C-C0AA-C4E9-20566DE2E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E0B7CB-A668-5197-623C-CA8B96E9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378CCB-98BD-91FF-99EC-4CFD8120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33</a:t>
            </a:fld>
            <a:endParaRPr lang="es-ES" noProof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B9346F05-3A07-94F7-5F13-A0DAE656EE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s-ES"/>
          </a:p>
        </p:txBody>
      </p:sp>
      <p:pic>
        <p:nvPicPr>
          <p:cNvPr id="28" name="Imagen 27" descr="Diagrama&#10;&#10;Descripción generada automáticamente">
            <a:extLst>
              <a:ext uri="{FF2B5EF4-FFF2-40B4-BE49-F238E27FC236}">
                <a16:creationId xmlns:a16="http://schemas.microsoft.com/office/drawing/2014/main" id="{BFAF3CE8-CCA9-4B83-922A-7E47B006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4424B0BD-3DE5-556C-A18E-8230DD328FDC}"/>
              </a:ext>
            </a:extLst>
          </p:cNvPr>
          <p:cNvSpPr/>
          <p:nvPr/>
        </p:nvSpPr>
        <p:spPr>
          <a:xfrm>
            <a:off x="5000368" y="0"/>
            <a:ext cx="4868562" cy="25372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F63702B-6C4D-B506-6C7A-8C7185C40B07}"/>
              </a:ext>
            </a:extLst>
          </p:cNvPr>
          <p:cNvSpPr/>
          <p:nvPr/>
        </p:nvSpPr>
        <p:spPr>
          <a:xfrm>
            <a:off x="1" y="2496064"/>
            <a:ext cx="12191999" cy="4361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BFC09BB-E2E3-D4C3-5542-076A21966DC1}"/>
              </a:ext>
            </a:extLst>
          </p:cNvPr>
          <p:cNvSpPr/>
          <p:nvPr/>
        </p:nvSpPr>
        <p:spPr>
          <a:xfrm>
            <a:off x="2300288" y="1219200"/>
            <a:ext cx="2135981" cy="328613"/>
          </a:xfrm>
          <a:prstGeom prst="rect">
            <a:avLst/>
          </a:prstGeom>
          <a:solidFill>
            <a:srgbClr val="A5D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Marcador de número de diapositiva 3">
            <a:extLst>
              <a:ext uri="{FF2B5EF4-FFF2-40B4-BE49-F238E27FC236}">
                <a16:creationId xmlns:a16="http://schemas.microsoft.com/office/drawing/2014/main" id="{FC5779F3-7643-E442-F4F2-3B75181776F8}"/>
              </a:ext>
            </a:extLst>
          </p:cNvPr>
          <p:cNvSpPr txBox="1">
            <a:spLocks/>
          </p:cNvSpPr>
          <p:nvPr/>
        </p:nvSpPr>
        <p:spPr>
          <a:xfrm>
            <a:off x="8849913" y="61875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r" defTabSz="914400" rtl="0" eaLnBrk="1" latinLnBrk="0" hangingPunct="1"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5CBEC59-7FF9-4688-98DF-89832A0C9025}" type="slidenum">
              <a:rPr lang="es-ES" smtClean="0">
                <a:solidFill>
                  <a:schemeClr val="accent1"/>
                </a:solidFill>
              </a:rPr>
              <a:pPr/>
              <a:t>33</a:t>
            </a:fld>
            <a:endParaRPr lang="es-ES" dirty="0">
              <a:solidFill>
                <a:schemeClr val="accent1"/>
              </a:solidFill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5462EC7A-1E89-7388-0105-11D47575D17C}"/>
              </a:ext>
            </a:extLst>
          </p:cNvPr>
          <p:cNvCxnSpPr>
            <a:cxnSpLocks/>
          </p:cNvCxnSpPr>
          <p:nvPr/>
        </p:nvCxnSpPr>
        <p:spPr>
          <a:xfrm>
            <a:off x="11663362" y="6300787"/>
            <a:ext cx="0" cy="557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texto 4">
            <a:extLst>
              <a:ext uri="{FF2B5EF4-FFF2-40B4-BE49-F238E27FC236}">
                <a16:creationId xmlns:a16="http://schemas.microsoft.com/office/drawing/2014/main" id="{C441205A-8D53-7207-98E4-F7D79E770DDB}"/>
              </a:ext>
            </a:extLst>
          </p:cNvPr>
          <p:cNvSpPr txBox="1">
            <a:spLocks/>
          </p:cNvSpPr>
          <p:nvPr/>
        </p:nvSpPr>
        <p:spPr>
          <a:xfrm>
            <a:off x="11016908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accent1"/>
                </a:solidFill>
              </a:rPr>
              <a:t>2024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F9BDCC74-88AB-D73C-5709-3BDF0E00C76B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9797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5F0112B4-94D1-9C67-0DAE-A33D82800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8BD3F51C-D03C-C0AA-C4E9-20566DE2E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E0B7CB-A668-5197-623C-CA8B96E9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378CCB-98BD-91FF-99EC-4CFD8120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34</a:t>
            </a:fld>
            <a:endParaRPr lang="es-ES" noProof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B9346F05-3A07-94F7-5F13-A0DAE656EE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s-ES"/>
          </a:p>
        </p:txBody>
      </p:sp>
      <p:pic>
        <p:nvPicPr>
          <p:cNvPr id="28" name="Imagen 27" descr="Diagrama&#10;&#10;Descripción generada automáticamente">
            <a:extLst>
              <a:ext uri="{FF2B5EF4-FFF2-40B4-BE49-F238E27FC236}">
                <a16:creationId xmlns:a16="http://schemas.microsoft.com/office/drawing/2014/main" id="{BFAF3CE8-CCA9-4B83-922A-7E47B006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4424B0BD-3DE5-556C-A18E-8230DD328FDC}"/>
              </a:ext>
            </a:extLst>
          </p:cNvPr>
          <p:cNvSpPr/>
          <p:nvPr/>
        </p:nvSpPr>
        <p:spPr>
          <a:xfrm>
            <a:off x="5000368" y="0"/>
            <a:ext cx="4868562" cy="25372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F63702B-6C4D-B506-6C7A-8C7185C40B07}"/>
              </a:ext>
            </a:extLst>
          </p:cNvPr>
          <p:cNvSpPr/>
          <p:nvPr/>
        </p:nvSpPr>
        <p:spPr>
          <a:xfrm>
            <a:off x="1" y="2496064"/>
            <a:ext cx="12191999" cy="4361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3">
            <a:extLst>
              <a:ext uri="{FF2B5EF4-FFF2-40B4-BE49-F238E27FC236}">
                <a16:creationId xmlns:a16="http://schemas.microsoft.com/office/drawing/2014/main" id="{2D3085B8-1F0A-20BB-5FB8-D6F3E200775C}"/>
              </a:ext>
            </a:extLst>
          </p:cNvPr>
          <p:cNvSpPr txBox="1">
            <a:spLocks/>
          </p:cNvSpPr>
          <p:nvPr/>
        </p:nvSpPr>
        <p:spPr>
          <a:xfrm>
            <a:off x="8849913" y="61875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r" defTabSz="914400" rtl="0" eaLnBrk="1" latinLnBrk="0" hangingPunct="1"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5CBEC59-7FF9-4688-98DF-89832A0C9025}" type="slidenum">
              <a:rPr lang="es-ES" smtClean="0">
                <a:solidFill>
                  <a:schemeClr val="accent1"/>
                </a:solidFill>
              </a:rPr>
              <a:pPr/>
              <a:t>34</a:t>
            </a:fld>
            <a:endParaRPr lang="es-ES" dirty="0">
              <a:solidFill>
                <a:schemeClr val="accent1"/>
              </a:solidFill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BC77DF1D-A642-CC4C-07D0-0889FEE52616}"/>
              </a:ext>
            </a:extLst>
          </p:cNvPr>
          <p:cNvCxnSpPr>
            <a:cxnSpLocks/>
          </p:cNvCxnSpPr>
          <p:nvPr/>
        </p:nvCxnSpPr>
        <p:spPr>
          <a:xfrm>
            <a:off x="11663362" y="6300787"/>
            <a:ext cx="0" cy="557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4">
            <a:extLst>
              <a:ext uri="{FF2B5EF4-FFF2-40B4-BE49-F238E27FC236}">
                <a16:creationId xmlns:a16="http://schemas.microsoft.com/office/drawing/2014/main" id="{9B563232-4648-408D-C37E-39EBEBEFDD28}"/>
              </a:ext>
            </a:extLst>
          </p:cNvPr>
          <p:cNvSpPr txBox="1">
            <a:spLocks/>
          </p:cNvSpPr>
          <p:nvPr/>
        </p:nvSpPr>
        <p:spPr>
          <a:xfrm>
            <a:off x="11016908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accent1"/>
                </a:solidFill>
              </a:rPr>
              <a:t>2024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8A74A33E-C9F2-EA1B-F34C-F85D154C5B9B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057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5F0112B4-94D1-9C67-0DAE-A33D82800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8BD3F51C-D03C-C0AA-C4E9-20566DE2E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E0B7CB-A668-5197-623C-CA8B96E9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378CCB-98BD-91FF-99EC-4CFD8120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35</a:t>
            </a:fld>
            <a:endParaRPr lang="es-ES" noProof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B9346F05-3A07-94F7-5F13-A0DAE656EE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s-ES"/>
          </a:p>
        </p:txBody>
      </p:sp>
      <p:pic>
        <p:nvPicPr>
          <p:cNvPr id="28" name="Imagen 27" descr="Diagrama&#10;&#10;Descripción generada automáticamente">
            <a:extLst>
              <a:ext uri="{FF2B5EF4-FFF2-40B4-BE49-F238E27FC236}">
                <a16:creationId xmlns:a16="http://schemas.microsoft.com/office/drawing/2014/main" id="{BFAF3CE8-CCA9-4B83-922A-7E47B006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C8B4D215-BFF7-CFD4-E58D-381AD40B2CE8}"/>
              </a:ext>
            </a:extLst>
          </p:cNvPr>
          <p:cNvSpPr/>
          <p:nvPr/>
        </p:nvSpPr>
        <p:spPr>
          <a:xfrm>
            <a:off x="1" y="2496064"/>
            <a:ext cx="12191998" cy="4361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Marcador de número de diapositiva 3">
            <a:extLst>
              <a:ext uri="{FF2B5EF4-FFF2-40B4-BE49-F238E27FC236}">
                <a16:creationId xmlns:a16="http://schemas.microsoft.com/office/drawing/2014/main" id="{053970E7-63F1-049C-3AF7-00DD4743E0B6}"/>
              </a:ext>
            </a:extLst>
          </p:cNvPr>
          <p:cNvSpPr txBox="1">
            <a:spLocks/>
          </p:cNvSpPr>
          <p:nvPr/>
        </p:nvSpPr>
        <p:spPr>
          <a:xfrm>
            <a:off x="8849913" y="61875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r" defTabSz="914400" rtl="0" eaLnBrk="1" latinLnBrk="0" hangingPunct="1"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5CBEC59-7FF9-4688-98DF-89832A0C9025}" type="slidenum">
              <a:rPr lang="es-ES" smtClean="0">
                <a:solidFill>
                  <a:schemeClr val="accent1"/>
                </a:solidFill>
              </a:rPr>
              <a:pPr/>
              <a:t>35</a:t>
            </a:fld>
            <a:endParaRPr lang="es-ES" dirty="0">
              <a:solidFill>
                <a:schemeClr val="accent1"/>
              </a:solidFill>
            </a:endParaRP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EAFF6CA1-2171-CE62-28EC-2918AB319C4B}"/>
              </a:ext>
            </a:extLst>
          </p:cNvPr>
          <p:cNvCxnSpPr>
            <a:cxnSpLocks/>
          </p:cNvCxnSpPr>
          <p:nvPr/>
        </p:nvCxnSpPr>
        <p:spPr>
          <a:xfrm>
            <a:off x="11663362" y="6300787"/>
            <a:ext cx="0" cy="557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arcador de texto 4">
            <a:extLst>
              <a:ext uri="{FF2B5EF4-FFF2-40B4-BE49-F238E27FC236}">
                <a16:creationId xmlns:a16="http://schemas.microsoft.com/office/drawing/2014/main" id="{BAFCF933-495B-0A5C-D825-B1875D806C82}"/>
              </a:ext>
            </a:extLst>
          </p:cNvPr>
          <p:cNvSpPr txBox="1">
            <a:spLocks/>
          </p:cNvSpPr>
          <p:nvPr/>
        </p:nvSpPr>
        <p:spPr>
          <a:xfrm>
            <a:off x="11016908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accent1"/>
                </a:solidFill>
              </a:rPr>
              <a:t>2024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08B57097-1F46-9400-9C2D-6C6FA4466DA7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91793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5F0112B4-94D1-9C67-0DAE-A33D82800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8BD3F51C-D03C-C0AA-C4E9-20566DE2E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E0B7CB-A668-5197-623C-CA8B96E9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378CCB-98BD-91FF-99EC-4CFD8120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36</a:t>
            </a:fld>
            <a:endParaRPr lang="es-ES" noProof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B9346F05-3A07-94F7-5F13-A0DAE656EE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s-ES"/>
          </a:p>
        </p:txBody>
      </p:sp>
      <p:pic>
        <p:nvPicPr>
          <p:cNvPr id="28" name="Imagen 27" descr="Diagrama&#10;&#10;Descripción generada automáticamente">
            <a:extLst>
              <a:ext uri="{FF2B5EF4-FFF2-40B4-BE49-F238E27FC236}">
                <a16:creationId xmlns:a16="http://schemas.microsoft.com/office/drawing/2014/main" id="{BFAF3CE8-CCA9-4B83-922A-7E47B006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1344F491-60D8-1048-D910-85350AA8AF6B}"/>
              </a:ext>
            </a:extLst>
          </p:cNvPr>
          <p:cNvSpPr/>
          <p:nvPr/>
        </p:nvSpPr>
        <p:spPr>
          <a:xfrm>
            <a:off x="9819503" y="2496064"/>
            <a:ext cx="2335140" cy="4361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DD7A0E1-A98C-FF43-F110-99C5CDDAF062}"/>
              </a:ext>
            </a:extLst>
          </p:cNvPr>
          <p:cNvSpPr/>
          <p:nvPr/>
        </p:nvSpPr>
        <p:spPr>
          <a:xfrm>
            <a:off x="0" y="3499659"/>
            <a:ext cx="9725891" cy="33583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3">
            <a:extLst>
              <a:ext uri="{FF2B5EF4-FFF2-40B4-BE49-F238E27FC236}">
                <a16:creationId xmlns:a16="http://schemas.microsoft.com/office/drawing/2014/main" id="{83192F68-FAF5-6F62-0B8D-C621F3DFB2C9}"/>
              </a:ext>
            </a:extLst>
          </p:cNvPr>
          <p:cNvSpPr txBox="1">
            <a:spLocks/>
          </p:cNvSpPr>
          <p:nvPr/>
        </p:nvSpPr>
        <p:spPr>
          <a:xfrm>
            <a:off x="8849913" y="61875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r" defTabSz="914400" rtl="0" eaLnBrk="1" latinLnBrk="0" hangingPunct="1"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5CBEC59-7FF9-4688-98DF-89832A0C9025}" type="slidenum">
              <a:rPr lang="es-ES" smtClean="0">
                <a:solidFill>
                  <a:schemeClr val="accent1"/>
                </a:solidFill>
              </a:rPr>
              <a:pPr/>
              <a:t>36</a:t>
            </a:fld>
            <a:endParaRPr lang="es-ES" dirty="0">
              <a:solidFill>
                <a:schemeClr val="accent1"/>
              </a:solidFill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5979B6D3-8B81-BB13-1CE3-1295854C4F92}"/>
              </a:ext>
            </a:extLst>
          </p:cNvPr>
          <p:cNvCxnSpPr>
            <a:cxnSpLocks/>
          </p:cNvCxnSpPr>
          <p:nvPr/>
        </p:nvCxnSpPr>
        <p:spPr>
          <a:xfrm>
            <a:off x="11663362" y="6300787"/>
            <a:ext cx="0" cy="557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4">
            <a:extLst>
              <a:ext uri="{FF2B5EF4-FFF2-40B4-BE49-F238E27FC236}">
                <a16:creationId xmlns:a16="http://schemas.microsoft.com/office/drawing/2014/main" id="{6D17B507-D51D-6B93-CE69-911D16EF418B}"/>
              </a:ext>
            </a:extLst>
          </p:cNvPr>
          <p:cNvSpPr txBox="1">
            <a:spLocks/>
          </p:cNvSpPr>
          <p:nvPr/>
        </p:nvSpPr>
        <p:spPr>
          <a:xfrm>
            <a:off x="11016908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accent1"/>
                </a:solidFill>
              </a:rPr>
              <a:t>2024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0F94C190-BDEB-EFCD-C4A5-B26B3812DC4B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66352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5F0112B4-94D1-9C67-0DAE-A33D82800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8BD3F51C-D03C-C0AA-C4E9-20566DE2E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E0B7CB-A668-5197-623C-CA8B96E9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378CCB-98BD-91FF-99EC-4CFD8120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37</a:t>
            </a:fld>
            <a:endParaRPr lang="es-ES" noProof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B9346F05-3A07-94F7-5F13-A0DAE656EE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s-ES"/>
          </a:p>
        </p:txBody>
      </p:sp>
      <p:pic>
        <p:nvPicPr>
          <p:cNvPr id="28" name="Imagen 27" descr="Diagrama&#10;&#10;Descripción generada automáticamente">
            <a:extLst>
              <a:ext uri="{FF2B5EF4-FFF2-40B4-BE49-F238E27FC236}">
                <a16:creationId xmlns:a16="http://schemas.microsoft.com/office/drawing/2014/main" id="{BFAF3CE8-CCA9-4B83-922A-7E47B006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1344F491-60D8-1048-D910-85350AA8AF6B}"/>
              </a:ext>
            </a:extLst>
          </p:cNvPr>
          <p:cNvSpPr/>
          <p:nvPr/>
        </p:nvSpPr>
        <p:spPr>
          <a:xfrm>
            <a:off x="9819503" y="2496064"/>
            <a:ext cx="2372497" cy="4361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DD7A0E1-A98C-FF43-F110-99C5CDDAF062}"/>
              </a:ext>
            </a:extLst>
          </p:cNvPr>
          <p:cNvSpPr/>
          <p:nvPr/>
        </p:nvSpPr>
        <p:spPr>
          <a:xfrm>
            <a:off x="189470" y="3757353"/>
            <a:ext cx="9361855" cy="27182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Marcador de número de diapositiva 3">
            <a:extLst>
              <a:ext uri="{FF2B5EF4-FFF2-40B4-BE49-F238E27FC236}">
                <a16:creationId xmlns:a16="http://schemas.microsoft.com/office/drawing/2014/main" id="{FE6C543B-63D6-CFF7-96B1-58BCE0C800C4}"/>
              </a:ext>
            </a:extLst>
          </p:cNvPr>
          <p:cNvSpPr txBox="1">
            <a:spLocks/>
          </p:cNvSpPr>
          <p:nvPr/>
        </p:nvSpPr>
        <p:spPr>
          <a:xfrm>
            <a:off x="8849913" y="61875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r" defTabSz="914400" rtl="0" eaLnBrk="1" latinLnBrk="0" hangingPunct="1"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5CBEC59-7FF9-4688-98DF-89832A0C9025}" type="slidenum">
              <a:rPr lang="es-ES" smtClean="0">
                <a:solidFill>
                  <a:schemeClr val="accent1"/>
                </a:solidFill>
              </a:rPr>
              <a:pPr/>
              <a:t>37</a:t>
            </a:fld>
            <a:endParaRPr lang="es-ES" dirty="0">
              <a:solidFill>
                <a:schemeClr val="accent1"/>
              </a:solidFill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41C8C4F8-F84A-3A06-215B-4F2D891467DA}"/>
              </a:ext>
            </a:extLst>
          </p:cNvPr>
          <p:cNvCxnSpPr>
            <a:cxnSpLocks/>
          </p:cNvCxnSpPr>
          <p:nvPr/>
        </p:nvCxnSpPr>
        <p:spPr>
          <a:xfrm>
            <a:off x="11663362" y="6300787"/>
            <a:ext cx="0" cy="557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4">
            <a:extLst>
              <a:ext uri="{FF2B5EF4-FFF2-40B4-BE49-F238E27FC236}">
                <a16:creationId xmlns:a16="http://schemas.microsoft.com/office/drawing/2014/main" id="{CED10EB7-0276-2968-5F58-253DF43BD8EB}"/>
              </a:ext>
            </a:extLst>
          </p:cNvPr>
          <p:cNvSpPr txBox="1">
            <a:spLocks/>
          </p:cNvSpPr>
          <p:nvPr/>
        </p:nvSpPr>
        <p:spPr>
          <a:xfrm>
            <a:off x="11016908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accent1"/>
                </a:solidFill>
              </a:rPr>
              <a:t>2024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9A7B4042-63DA-82E1-FE6E-8927081A362F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03591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5F0112B4-94D1-9C67-0DAE-A33D82800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8BD3F51C-D03C-C0AA-C4E9-20566DE2E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E0B7CB-A668-5197-623C-CA8B96E9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378CCB-98BD-91FF-99EC-4CFD8120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38</a:t>
            </a:fld>
            <a:endParaRPr lang="es-ES" noProof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B9346F05-3A07-94F7-5F13-A0DAE656EE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s-ES"/>
          </a:p>
        </p:txBody>
      </p:sp>
      <p:pic>
        <p:nvPicPr>
          <p:cNvPr id="28" name="Imagen 27" descr="Diagrama&#10;&#10;Descripción generada automáticamente">
            <a:extLst>
              <a:ext uri="{FF2B5EF4-FFF2-40B4-BE49-F238E27FC236}">
                <a16:creationId xmlns:a16="http://schemas.microsoft.com/office/drawing/2014/main" id="{BFAF3CE8-CCA9-4B83-922A-7E47B006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1344F491-60D8-1048-D910-85350AA8AF6B}"/>
              </a:ext>
            </a:extLst>
          </p:cNvPr>
          <p:cNvSpPr/>
          <p:nvPr/>
        </p:nvSpPr>
        <p:spPr>
          <a:xfrm>
            <a:off x="9819503" y="2496064"/>
            <a:ext cx="2372497" cy="4361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1D5579B-7AE7-5893-C763-8A16F24AEA20}"/>
              </a:ext>
            </a:extLst>
          </p:cNvPr>
          <p:cNvSpPr/>
          <p:nvPr/>
        </p:nvSpPr>
        <p:spPr>
          <a:xfrm>
            <a:off x="3871546" y="5949257"/>
            <a:ext cx="1963989" cy="501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590709E-8FEF-030F-F708-DE058E2EFCE6}"/>
              </a:ext>
            </a:extLst>
          </p:cNvPr>
          <p:cNvSpPr/>
          <p:nvPr/>
        </p:nvSpPr>
        <p:spPr>
          <a:xfrm>
            <a:off x="757044" y="5949257"/>
            <a:ext cx="1963989" cy="501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1BAB63D-10E1-D49F-74AA-77CC00D5D530}"/>
              </a:ext>
            </a:extLst>
          </p:cNvPr>
          <p:cNvSpPr/>
          <p:nvPr/>
        </p:nvSpPr>
        <p:spPr>
          <a:xfrm>
            <a:off x="279220" y="3835820"/>
            <a:ext cx="709995" cy="365125"/>
          </a:xfrm>
          <a:prstGeom prst="rect">
            <a:avLst/>
          </a:prstGeom>
          <a:solidFill>
            <a:srgbClr val="B2F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2B536AEB-8F62-EB8D-966A-EFBA3E31799E}"/>
              </a:ext>
            </a:extLst>
          </p:cNvPr>
          <p:cNvSpPr/>
          <p:nvPr/>
        </p:nvSpPr>
        <p:spPr>
          <a:xfrm>
            <a:off x="2501489" y="3857535"/>
            <a:ext cx="709995" cy="365125"/>
          </a:xfrm>
          <a:prstGeom prst="rect">
            <a:avLst/>
          </a:prstGeom>
          <a:solidFill>
            <a:srgbClr val="B2F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FDD3BB8F-131B-ED2B-00A3-2EE393DB1194}"/>
              </a:ext>
            </a:extLst>
          </p:cNvPr>
          <p:cNvSpPr/>
          <p:nvPr/>
        </p:nvSpPr>
        <p:spPr>
          <a:xfrm>
            <a:off x="279220" y="5322898"/>
            <a:ext cx="709995" cy="365125"/>
          </a:xfrm>
          <a:prstGeom prst="rect">
            <a:avLst/>
          </a:prstGeom>
          <a:solidFill>
            <a:srgbClr val="B2F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9BE327DA-D4C7-3D25-8D2A-F0639D15ADE7}"/>
              </a:ext>
            </a:extLst>
          </p:cNvPr>
          <p:cNvSpPr/>
          <p:nvPr/>
        </p:nvSpPr>
        <p:spPr>
          <a:xfrm>
            <a:off x="2501489" y="5344613"/>
            <a:ext cx="709995" cy="365125"/>
          </a:xfrm>
          <a:prstGeom prst="rect">
            <a:avLst/>
          </a:prstGeom>
          <a:solidFill>
            <a:srgbClr val="B2F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C869A47-1B58-5A7D-141A-FF834B48F7CB}"/>
              </a:ext>
            </a:extLst>
          </p:cNvPr>
          <p:cNvSpPr/>
          <p:nvPr/>
        </p:nvSpPr>
        <p:spPr>
          <a:xfrm>
            <a:off x="3397070" y="5322898"/>
            <a:ext cx="709995" cy="365125"/>
          </a:xfrm>
          <a:prstGeom prst="rect">
            <a:avLst/>
          </a:prstGeom>
          <a:solidFill>
            <a:srgbClr val="B2F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A5892DAB-4025-4474-1ABA-94552EAAC0E0}"/>
              </a:ext>
            </a:extLst>
          </p:cNvPr>
          <p:cNvSpPr/>
          <p:nvPr/>
        </p:nvSpPr>
        <p:spPr>
          <a:xfrm>
            <a:off x="5612989" y="5338263"/>
            <a:ext cx="709995" cy="365125"/>
          </a:xfrm>
          <a:prstGeom prst="rect">
            <a:avLst/>
          </a:prstGeom>
          <a:solidFill>
            <a:srgbClr val="B2F2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EC6815F1-0F2E-76F3-CC82-078852B8E19B}"/>
              </a:ext>
            </a:extLst>
          </p:cNvPr>
          <p:cNvSpPr/>
          <p:nvPr/>
        </p:nvSpPr>
        <p:spPr>
          <a:xfrm>
            <a:off x="729652" y="4448306"/>
            <a:ext cx="1963989" cy="501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02FCD0A-CD8E-1F4C-25F2-09D0F3211ED9}"/>
              </a:ext>
            </a:extLst>
          </p:cNvPr>
          <p:cNvSpPr/>
          <p:nvPr/>
        </p:nvSpPr>
        <p:spPr>
          <a:xfrm>
            <a:off x="3397070" y="3835820"/>
            <a:ext cx="709995" cy="365125"/>
          </a:xfrm>
          <a:prstGeom prst="rect">
            <a:avLst/>
          </a:prstGeom>
          <a:solidFill>
            <a:srgbClr val="FFD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4E22D1B-7F55-F3C4-4F43-A2F9DFF8D638}"/>
              </a:ext>
            </a:extLst>
          </p:cNvPr>
          <p:cNvSpPr/>
          <p:nvPr/>
        </p:nvSpPr>
        <p:spPr>
          <a:xfrm>
            <a:off x="5619339" y="3857535"/>
            <a:ext cx="709995" cy="365125"/>
          </a:xfrm>
          <a:prstGeom prst="rect">
            <a:avLst/>
          </a:prstGeom>
          <a:solidFill>
            <a:srgbClr val="FFD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306AA5EE-5839-DD25-0614-4CE29C3080DF}"/>
              </a:ext>
            </a:extLst>
          </p:cNvPr>
          <p:cNvSpPr/>
          <p:nvPr/>
        </p:nvSpPr>
        <p:spPr>
          <a:xfrm>
            <a:off x="6544716" y="3840328"/>
            <a:ext cx="709995" cy="365125"/>
          </a:xfrm>
          <a:prstGeom prst="rect">
            <a:avLst/>
          </a:prstGeom>
          <a:solidFill>
            <a:srgbClr val="FFD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1BA58283-6814-C496-518F-1BA230C3B62D}"/>
              </a:ext>
            </a:extLst>
          </p:cNvPr>
          <p:cNvSpPr/>
          <p:nvPr/>
        </p:nvSpPr>
        <p:spPr>
          <a:xfrm>
            <a:off x="8760635" y="3855693"/>
            <a:ext cx="709995" cy="365125"/>
          </a:xfrm>
          <a:prstGeom prst="rect">
            <a:avLst/>
          </a:prstGeom>
          <a:solidFill>
            <a:srgbClr val="FFD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0138DF96-5700-7CDC-62FC-5AC5F66DD2ED}"/>
              </a:ext>
            </a:extLst>
          </p:cNvPr>
          <p:cNvSpPr/>
          <p:nvPr/>
        </p:nvSpPr>
        <p:spPr>
          <a:xfrm>
            <a:off x="6550792" y="5314490"/>
            <a:ext cx="709995" cy="365125"/>
          </a:xfrm>
          <a:prstGeom prst="rect">
            <a:avLst/>
          </a:prstGeom>
          <a:solidFill>
            <a:srgbClr val="FFD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9C8F456A-BA9E-8E16-5C1E-E93A8EEE5790}"/>
              </a:ext>
            </a:extLst>
          </p:cNvPr>
          <p:cNvSpPr/>
          <p:nvPr/>
        </p:nvSpPr>
        <p:spPr>
          <a:xfrm>
            <a:off x="8773061" y="5336205"/>
            <a:ext cx="709995" cy="365125"/>
          </a:xfrm>
          <a:prstGeom prst="rect">
            <a:avLst/>
          </a:prstGeom>
          <a:solidFill>
            <a:srgbClr val="FFD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Marcador de número de diapositiva 3">
            <a:extLst>
              <a:ext uri="{FF2B5EF4-FFF2-40B4-BE49-F238E27FC236}">
                <a16:creationId xmlns:a16="http://schemas.microsoft.com/office/drawing/2014/main" id="{D678D0E1-71FE-6732-D21E-E5789472C8C7}"/>
              </a:ext>
            </a:extLst>
          </p:cNvPr>
          <p:cNvSpPr txBox="1">
            <a:spLocks/>
          </p:cNvSpPr>
          <p:nvPr/>
        </p:nvSpPr>
        <p:spPr>
          <a:xfrm>
            <a:off x="8849913" y="61875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r" defTabSz="914400" rtl="0" eaLnBrk="1" latinLnBrk="0" hangingPunct="1"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5CBEC59-7FF9-4688-98DF-89832A0C9025}" type="slidenum">
              <a:rPr lang="es-ES" smtClean="0">
                <a:solidFill>
                  <a:schemeClr val="accent1"/>
                </a:solidFill>
              </a:rPr>
              <a:pPr/>
              <a:t>38</a:t>
            </a:fld>
            <a:endParaRPr lang="es-ES" dirty="0">
              <a:solidFill>
                <a:schemeClr val="accent1"/>
              </a:solidFill>
            </a:endParaRPr>
          </a:p>
        </p:txBody>
      </p: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C02D705D-5E1E-C656-0DCB-60E628F05887}"/>
              </a:ext>
            </a:extLst>
          </p:cNvPr>
          <p:cNvCxnSpPr>
            <a:cxnSpLocks/>
          </p:cNvCxnSpPr>
          <p:nvPr/>
        </p:nvCxnSpPr>
        <p:spPr>
          <a:xfrm>
            <a:off x="11663362" y="6300787"/>
            <a:ext cx="0" cy="557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Marcador de texto 4">
            <a:extLst>
              <a:ext uri="{FF2B5EF4-FFF2-40B4-BE49-F238E27FC236}">
                <a16:creationId xmlns:a16="http://schemas.microsoft.com/office/drawing/2014/main" id="{CFC37198-73AB-DA54-EF7A-EE2E852FB3A8}"/>
              </a:ext>
            </a:extLst>
          </p:cNvPr>
          <p:cNvSpPr txBox="1">
            <a:spLocks/>
          </p:cNvSpPr>
          <p:nvPr/>
        </p:nvSpPr>
        <p:spPr>
          <a:xfrm>
            <a:off x="11016908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accent1"/>
                </a:solidFill>
              </a:rPr>
              <a:t>2024</a:t>
            </a:r>
          </a:p>
        </p:txBody>
      </p: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25A1AECE-98BE-7562-037B-8783D37766BE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90747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5F0112B4-94D1-9C67-0DAE-A33D82800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8BD3F51C-D03C-C0AA-C4E9-20566DE2E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E0B7CB-A668-5197-623C-CA8B96E9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378CCB-98BD-91FF-99EC-4CFD8120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39</a:t>
            </a:fld>
            <a:endParaRPr lang="es-ES" noProof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B9346F05-3A07-94F7-5F13-A0DAE656EE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s-ES"/>
          </a:p>
        </p:txBody>
      </p:sp>
      <p:pic>
        <p:nvPicPr>
          <p:cNvPr id="28" name="Imagen 27" descr="Diagrama&#10;&#10;Descripción generada automáticamente">
            <a:extLst>
              <a:ext uri="{FF2B5EF4-FFF2-40B4-BE49-F238E27FC236}">
                <a16:creationId xmlns:a16="http://schemas.microsoft.com/office/drawing/2014/main" id="{BFAF3CE8-CCA9-4B83-922A-7E47B006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1344F491-60D8-1048-D910-85350AA8AF6B}"/>
              </a:ext>
            </a:extLst>
          </p:cNvPr>
          <p:cNvSpPr/>
          <p:nvPr/>
        </p:nvSpPr>
        <p:spPr>
          <a:xfrm>
            <a:off x="9819503" y="2496064"/>
            <a:ext cx="2372497" cy="4361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1D5579B-7AE7-5893-C763-8A16F24AEA20}"/>
              </a:ext>
            </a:extLst>
          </p:cNvPr>
          <p:cNvSpPr/>
          <p:nvPr/>
        </p:nvSpPr>
        <p:spPr>
          <a:xfrm>
            <a:off x="3871546" y="5949257"/>
            <a:ext cx="1963989" cy="501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590709E-8FEF-030F-F708-DE058E2EFCE6}"/>
              </a:ext>
            </a:extLst>
          </p:cNvPr>
          <p:cNvSpPr/>
          <p:nvPr/>
        </p:nvSpPr>
        <p:spPr>
          <a:xfrm>
            <a:off x="757044" y="5949257"/>
            <a:ext cx="1963989" cy="501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1BAB63D-10E1-D49F-74AA-77CC00D5D530}"/>
              </a:ext>
            </a:extLst>
          </p:cNvPr>
          <p:cNvSpPr/>
          <p:nvPr/>
        </p:nvSpPr>
        <p:spPr>
          <a:xfrm>
            <a:off x="729652" y="4448306"/>
            <a:ext cx="1963989" cy="501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Marcador de número de diapositiva 3">
            <a:extLst>
              <a:ext uri="{FF2B5EF4-FFF2-40B4-BE49-F238E27FC236}">
                <a16:creationId xmlns:a16="http://schemas.microsoft.com/office/drawing/2014/main" id="{F9E2D7EF-FDAF-3E05-B420-AEC95E340E72}"/>
              </a:ext>
            </a:extLst>
          </p:cNvPr>
          <p:cNvSpPr txBox="1">
            <a:spLocks/>
          </p:cNvSpPr>
          <p:nvPr/>
        </p:nvSpPr>
        <p:spPr>
          <a:xfrm>
            <a:off x="8849913" y="61875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r" defTabSz="914400" rtl="0" eaLnBrk="1" latinLnBrk="0" hangingPunct="1"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5CBEC59-7FF9-4688-98DF-89832A0C9025}" type="slidenum">
              <a:rPr lang="es-ES" smtClean="0">
                <a:solidFill>
                  <a:schemeClr val="accent1"/>
                </a:solidFill>
              </a:rPr>
              <a:pPr/>
              <a:t>39</a:t>
            </a:fld>
            <a:endParaRPr lang="es-ES" dirty="0">
              <a:solidFill>
                <a:schemeClr val="accent1"/>
              </a:solidFill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001276AE-5F7C-280F-B09E-5DADACE8042E}"/>
              </a:ext>
            </a:extLst>
          </p:cNvPr>
          <p:cNvCxnSpPr>
            <a:cxnSpLocks/>
          </p:cNvCxnSpPr>
          <p:nvPr/>
        </p:nvCxnSpPr>
        <p:spPr>
          <a:xfrm>
            <a:off x="11663362" y="6300787"/>
            <a:ext cx="0" cy="557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arcador de texto 4">
            <a:extLst>
              <a:ext uri="{FF2B5EF4-FFF2-40B4-BE49-F238E27FC236}">
                <a16:creationId xmlns:a16="http://schemas.microsoft.com/office/drawing/2014/main" id="{7D15E511-874C-D9EA-CFD8-5A501CD30E4F}"/>
              </a:ext>
            </a:extLst>
          </p:cNvPr>
          <p:cNvSpPr txBox="1">
            <a:spLocks/>
          </p:cNvSpPr>
          <p:nvPr/>
        </p:nvSpPr>
        <p:spPr>
          <a:xfrm>
            <a:off x="11016908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accent1"/>
                </a:solidFill>
              </a:rPr>
              <a:t>2024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22DC374E-01D1-A751-A24A-FDDA0C4F87D6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283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4A25FA-4AAB-267A-3D4E-BD000977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Historia de las librerías de UI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EB50937-A51D-1F75-89D3-BDFCD7CC4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8" y="6159402"/>
            <a:ext cx="3387532" cy="384202"/>
          </a:xfrm>
        </p:spPr>
        <p:txBody>
          <a:bodyPr/>
          <a:lstStyle/>
          <a:p>
            <a:pPr rtl="0"/>
            <a:r>
              <a:rPr lang="es-ES" dirty="0" err="1"/>
              <a:t>Headless</a:t>
            </a:r>
            <a:r>
              <a:rPr lang="es-ES" dirty="0"/>
              <a:t> UI: Una nueva manera de desarrollar UI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E1A1009-9D6E-C876-694A-DC789C3B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4</a:t>
            </a:fld>
            <a:endParaRPr lang="es-ES" noProof="0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53B3660-D7AC-B861-1A72-EBF462B5E4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E00BE57-E01D-9F35-4DE3-6521396B2D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Hasta hoy</a:t>
            </a:r>
          </a:p>
        </p:txBody>
      </p:sp>
    </p:spTree>
    <p:extLst>
      <p:ext uri="{BB962C8B-B14F-4D97-AF65-F5344CB8AC3E}">
        <p14:creationId xmlns:p14="http://schemas.microsoft.com/office/powerpoint/2010/main" val="9206177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5F0112B4-94D1-9C67-0DAE-A33D82800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8BD3F51C-D03C-C0AA-C4E9-20566DE2E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E0B7CB-A668-5197-623C-CA8B96E9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378CCB-98BD-91FF-99EC-4CFD8120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40</a:t>
            </a:fld>
            <a:endParaRPr lang="es-ES" noProof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B9346F05-3A07-94F7-5F13-A0DAE656EE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s-ES"/>
          </a:p>
        </p:txBody>
      </p:sp>
      <p:pic>
        <p:nvPicPr>
          <p:cNvPr id="28" name="Imagen 27" descr="Diagrama&#10;&#10;Descripción generada automáticamente">
            <a:extLst>
              <a:ext uri="{FF2B5EF4-FFF2-40B4-BE49-F238E27FC236}">
                <a16:creationId xmlns:a16="http://schemas.microsoft.com/office/drawing/2014/main" id="{BFAF3CE8-CCA9-4B83-922A-7E47B006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1344F491-60D8-1048-D910-85350AA8AF6B}"/>
              </a:ext>
            </a:extLst>
          </p:cNvPr>
          <p:cNvSpPr/>
          <p:nvPr/>
        </p:nvSpPr>
        <p:spPr>
          <a:xfrm>
            <a:off x="9819503" y="2496064"/>
            <a:ext cx="2372497" cy="43619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Marcador de número de diapositiva 3">
            <a:extLst>
              <a:ext uri="{FF2B5EF4-FFF2-40B4-BE49-F238E27FC236}">
                <a16:creationId xmlns:a16="http://schemas.microsoft.com/office/drawing/2014/main" id="{E30BAB29-F8EB-3FC8-09A8-71EC82808525}"/>
              </a:ext>
            </a:extLst>
          </p:cNvPr>
          <p:cNvSpPr txBox="1">
            <a:spLocks/>
          </p:cNvSpPr>
          <p:nvPr/>
        </p:nvSpPr>
        <p:spPr>
          <a:xfrm>
            <a:off x="8849913" y="61875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r" defTabSz="914400" rtl="0" eaLnBrk="1" latinLnBrk="0" hangingPunct="1"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5CBEC59-7FF9-4688-98DF-89832A0C9025}" type="slidenum">
              <a:rPr lang="es-ES" smtClean="0">
                <a:solidFill>
                  <a:schemeClr val="accent1"/>
                </a:solidFill>
              </a:rPr>
              <a:pPr/>
              <a:t>40</a:t>
            </a:fld>
            <a:endParaRPr lang="es-ES" dirty="0">
              <a:solidFill>
                <a:schemeClr val="accent1"/>
              </a:solidFill>
            </a:endParaRP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11BB4C11-F685-661C-5A0F-BF1A6184F516}"/>
              </a:ext>
            </a:extLst>
          </p:cNvPr>
          <p:cNvCxnSpPr>
            <a:cxnSpLocks/>
          </p:cNvCxnSpPr>
          <p:nvPr/>
        </p:nvCxnSpPr>
        <p:spPr>
          <a:xfrm>
            <a:off x="11663362" y="6300787"/>
            <a:ext cx="0" cy="557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arcador de texto 4">
            <a:extLst>
              <a:ext uri="{FF2B5EF4-FFF2-40B4-BE49-F238E27FC236}">
                <a16:creationId xmlns:a16="http://schemas.microsoft.com/office/drawing/2014/main" id="{29438B09-5751-0E8E-634B-A504927256A1}"/>
              </a:ext>
            </a:extLst>
          </p:cNvPr>
          <p:cNvSpPr txBox="1">
            <a:spLocks/>
          </p:cNvSpPr>
          <p:nvPr/>
        </p:nvSpPr>
        <p:spPr>
          <a:xfrm>
            <a:off x="11016908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accent1"/>
                </a:solidFill>
              </a:rPr>
              <a:t>2024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96812999-8853-D5C6-8F4D-DA8ABA715371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89067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5F0112B4-94D1-9C67-0DAE-A33D82800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8BD3F51C-D03C-C0AA-C4E9-20566DE2E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E0B7CB-A668-5197-623C-CA8B96E9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378CCB-98BD-91FF-99EC-4CFD8120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41</a:t>
            </a:fld>
            <a:endParaRPr lang="es-ES" noProof="0"/>
          </a:p>
        </p:txBody>
      </p:sp>
      <p:sp>
        <p:nvSpPr>
          <p:cNvPr id="26" name="Marcador de texto 25">
            <a:extLst>
              <a:ext uri="{FF2B5EF4-FFF2-40B4-BE49-F238E27FC236}">
                <a16:creationId xmlns:a16="http://schemas.microsoft.com/office/drawing/2014/main" id="{B9346F05-3A07-94F7-5F13-A0DAE656EE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s-ES"/>
          </a:p>
        </p:txBody>
      </p:sp>
      <p:pic>
        <p:nvPicPr>
          <p:cNvPr id="28" name="Imagen 27" descr="Diagrama&#10;&#10;Descripción generada automáticamente">
            <a:extLst>
              <a:ext uri="{FF2B5EF4-FFF2-40B4-BE49-F238E27FC236}">
                <a16:creationId xmlns:a16="http://schemas.microsoft.com/office/drawing/2014/main" id="{BFAF3CE8-CCA9-4B83-922A-7E47B006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9" name="Marcador de número de diapositiva 3">
            <a:extLst>
              <a:ext uri="{FF2B5EF4-FFF2-40B4-BE49-F238E27FC236}">
                <a16:creationId xmlns:a16="http://schemas.microsoft.com/office/drawing/2014/main" id="{54774F4F-7DF2-BF34-0B16-722C0035A50C}"/>
              </a:ext>
            </a:extLst>
          </p:cNvPr>
          <p:cNvSpPr txBox="1">
            <a:spLocks/>
          </p:cNvSpPr>
          <p:nvPr/>
        </p:nvSpPr>
        <p:spPr>
          <a:xfrm>
            <a:off x="8849913" y="61875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s-es"/>
            </a:defPPr>
            <a:lvl1pPr marL="0" algn="r" defTabSz="914400" rtl="0" eaLnBrk="1" latinLnBrk="0" hangingPunct="1">
              <a:defRPr sz="1200" i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5CBEC59-7FF9-4688-98DF-89832A0C9025}" type="slidenum">
              <a:rPr lang="es-ES" smtClean="0">
                <a:solidFill>
                  <a:schemeClr val="accent1"/>
                </a:solidFill>
              </a:rPr>
              <a:pPr/>
              <a:t>41</a:t>
            </a:fld>
            <a:endParaRPr lang="es-ES" dirty="0">
              <a:solidFill>
                <a:schemeClr val="accent1"/>
              </a:solidFill>
            </a:endParaRP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24F800A6-015C-A893-E351-6C12F166E61C}"/>
              </a:ext>
            </a:extLst>
          </p:cNvPr>
          <p:cNvCxnSpPr>
            <a:cxnSpLocks/>
          </p:cNvCxnSpPr>
          <p:nvPr/>
        </p:nvCxnSpPr>
        <p:spPr>
          <a:xfrm>
            <a:off x="11663362" y="6300787"/>
            <a:ext cx="0" cy="55721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texto 4">
            <a:extLst>
              <a:ext uri="{FF2B5EF4-FFF2-40B4-BE49-F238E27FC236}">
                <a16:creationId xmlns:a16="http://schemas.microsoft.com/office/drawing/2014/main" id="{5220A051-671F-7D8D-6BA1-5ADA7A91D3C5}"/>
              </a:ext>
            </a:extLst>
          </p:cNvPr>
          <p:cNvSpPr txBox="1">
            <a:spLocks/>
          </p:cNvSpPr>
          <p:nvPr/>
        </p:nvSpPr>
        <p:spPr>
          <a:xfrm>
            <a:off x="11016908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accent1"/>
                </a:solidFill>
              </a:rPr>
              <a:t>2024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04624A00-C1D6-23D0-6996-20570015EA96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6604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2E96FB6E-C0CE-2EC5-F23F-C681DB90A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Safe</a:t>
            </a:r>
            <a:r>
              <a:rPr lang="es-ES" dirty="0"/>
              <a:t> </a:t>
            </a:r>
            <a:r>
              <a:rPr lang="es-ES" dirty="0" err="1"/>
              <a:t>context</a:t>
            </a:r>
            <a:endParaRPr lang="es-E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8B1BB07B-EE43-588F-176B-B4D015BDD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357934"/>
            <a:ext cx="10515600" cy="242792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s-ES" sz="2000" dirty="0"/>
              <a:t>Si un elemento no está dentro del contexto, se lanzará una excepción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El contexto por defecto será </a:t>
            </a:r>
            <a:r>
              <a:rPr lang="es-ES" sz="2000" dirty="0" err="1"/>
              <a:t>undefined</a:t>
            </a:r>
            <a:r>
              <a:rPr lang="es-ES" sz="2000" dirty="0"/>
              <a:t> (para poder detectar cuando no se ha inicializado)</a:t>
            </a:r>
          </a:p>
          <a:p>
            <a:pPr marL="285750" indent="-285750">
              <a:buFontTx/>
              <a:buChar char="-"/>
            </a:pPr>
            <a:r>
              <a:rPr lang="es-ES" sz="2000" dirty="0"/>
              <a:t>Pasar el contexto como un objeto, aún con una única </a:t>
            </a:r>
            <a:r>
              <a:rPr lang="es-ES" sz="2000" dirty="0" err="1"/>
              <a:t>prop</a:t>
            </a:r>
            <a:endParaRPr lang="es-ES" sz="2000" dirty="0"/>
          </a:p>
          <a:p>
            <a:pPr marL="285750" indent="-285750">
              <a:buFontTx/>
              <a:buChar char="-"/>
            </a:pPr>
            <a:r>
              <a:rPr lang="es-ES" sz="2000" dirty="0"/>
              <a:t>El </a:t>
            </a:r>
            <a:r>
              <a:rPr lang="es-ES" sz="2000" dirty="0" err="1"/>
              <a:t>Root</a:t>
            </a:r>
            <a:r>
              <a:rPr lang="es-ES" sz="2000" dirty="0"/>
              <a:t> del </a:t>
            </a:r>
            <a:r>
              <a:rPr lang="es-ES" sz="2000" dirty="0" err="1"/>
              <a:t>Namespace</a:t>
            </a:r>
            <a:r>
              <a:rPr lang="es-ES" sz="2000" dirty="0"/>
              <a:t> hará de </a:t>
            </a:r>
            <a:r>
              <a:rPr lang="es-ES" sz="2000" dirty="0" err="1"/>
              <a:t>ContextProvider</a:t>
            </a:r>
            <a:endParaRPr lang="es-ES" sz="2000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EA319E4-E30F-D262-6602-245E9E4AB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BE09017-07E4-3C42-74B5-7E1505B90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42</a:t>
            </a:fld>
            <a:endParaRPr lang="es-ES" noProof="0"/>
          </a:p>
        </p:txBody>
      </p:sp>
      <p:sp>
        <p:nvSpPr>
          <p:cNvPr id="9" name="Subtítulo 8">
            <a:extLst>
              <a:ext uri="{FF2B5EF4-FFF2-40B4-BE49-F238E27FC236}">
                <a16:creationId xmlns:a16="http://schemas.microsoft.com/office/drawing/2014/main" id="{FCE24E7F-7608-CF49-AAF7-3F1494445718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s-ES" dirty="0"/>
              <a:t>Consejos para desacoplar de forma segura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C2DD6275-6489-9138-393F-877494FD05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0014642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4A25FA-4AAB-267A-3D4E-BD000977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Domain-Driven</a:t>
            </a:r>
            <a:r>
              <a:rPr lang="es-ES" dirty="0"/>
              <a:t> </a:t>
            </a:r>
            <a:r>
              <a:rPr lang="es-ES" dirty="0" err="1"/>
              <a:t>Design</a:t>
            </a:r>
            <a:endParaRPr lang="es-E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EB50937-A51D-1F75-89D3-BDFCD7CC4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8" y="6159402"/>
            <a:ext cx="3403861" cy="384202"/>
          </a:xfrm>
        </p:spPr>
        <p:txBody>
          <a:bodyPr/>
          <a:lstStyle/>
          <a:p>
            <a:pPr rtl="0"/>
            <a:r>
              <a:rPr lang="es-ES" dirty="0" err="1"/>
              <a:t>Headless</a:t>
            </a:r>
            <a:r>
              <a:rPr lang="es-ES" dirty="0"/>
              <a:t> UI: Una nueva manera de desarrollar UI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E1A1009-9D6E-C876-694A-DC789C3B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43</a:t>
            </a:fld>
            <a:endParaRPr lang="es-ES" noProof="0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53B3660-D7AC-B861-1A72-EBF462B5E4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E00BE57-E01D-9F35-4DE3-6521396B2D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Ligeramente aplicado al Front, y cómo </a:t>
            </a:r>
            <a:r>
              <a:rPr lang="es-ES" dirty="0" err="1"/>
              <a:t>Headless</a:t>
            </a:r>
            <a:r>
              <a:rPr lang="es-ES" dirty="0"/>
              <a:t> UI lo enlaza</a:t>
            </a:r>
          </a:p>
        </p:txBody>
      </p:sp>
    </p:spTree>
    <p:extLst>
      <p:ext uri="{BB962C8B-B14F-4D97-AF65-F5344CB8AC3E}">
        <p14:creationId xmlns:p14="http://schemas.microsoft.com/office/powerpoint/2010/main" val="382040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8BD357D7-5485-69C9-1D40-E89A479FB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 qué va DDD</a:t>
            </a: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83FF1445-90B0-CF68-85CC-C1B9BB8EA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3568014"/>
            <a:ext cx="9575996" cy="761855"/>
          </a:xfrm>
        </p:spPr>
        <p:txBody>
          <a:bodyPr>
            <a:normAutofit/>
          </a:bodyPr>
          <a:lstStyle/>
          <a:p>
            <a:pPr algn="ctr"/>
            <a:r>
              <a:rPr lang="es-ES" sz="4000" dirty="0"/>
              <a:t>El software se adapta al negocio...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3434307-A088-9337-8E67-BBEB69DEF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2B0E8A-A887-8150-FB3D-CCBD58AD0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44</a:t>
            </a:fld>
            <a:endParaRPr lang="es-ES" noProof="0"/>
          </a:p>
        </p:txBody>
      </p:sp>
      <p:sp>
        <p:nvSpPr>
          <p:cNvPr id="12" name="Subtítulo 11">
            <a:extLst>
              <a:ext uri="{FF2B5EF4-FFF2-40B4-BE49-F238E27FC236}">
                <a16:creationId xmlns:a16="http://schemas.microsoft.com/office/drawing/2014/main" id="{EB5E715E-C328-83B5-DB73-98E5248179BD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dirty="0"/>
              <a:t>Tackling Complexity in the Heart of Software </a:t>
            </a:r>
            <a:endParaRPr lang="es-ES" dirty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DB17131E-45ED-BD9C-DF4A-26EC8050C0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5209272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8BD357D7-5485-69C9-1D40-E89A479FB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 qué va DDD</a:t>
            </a: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83FF1445-90B0-CF68-85CC-C1B9BB8EA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873" y="3568014"/>
            <a:ext cx="10860850" cy="761855"/>
          </a:xfrm>
        </p:spPr>
        <p:txBody>
          <a:bodyPr>
            <a:normAutofit/>
          </a:bodyPr>
          <a:lstStyle/>
          <a:p>
            <a:pPr algn="ctr"/>
            <a:r>
              <a:rPr lang="es-ES" sz="4000" dirty="0"/>
              <a:t>El software se adapta al negocio... </a:t>
            </a:r>
            <a:r>
              <a:rPr lang="es-ES" sz="4000" b="1" dirty="0"/>
              <a:t>no al revés.</a:t>
            </a:r>
            <a:endParaRPr lang="es-ES" sz="4000" dirty="0"/>
          </a:p>
          <a:p>
            <a:endParaRPr lang="es-ES" sz="4000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3434307-A088-9337-8E67-BBEB69DEF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2B0E8A-A887-8150-FB3D-CCBD58AD0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45</a:t>
            </a:fld>
            <a:endParaRPr lang="es-ES" noProof="0"/>
          </a:p>
        </p:txBody>
      </p:sp>
      <p:sp>
        <p:nvSpPr>
          <p:cNvPr id="12" name="Subtítulo 11">
            <a:extLst>
              <a:ext uri="{FF2B5EF4-FFF2-40B4-BE49-F238E27FC236}">
                <a16:creationId xmlns:a16="http://schemas.microsoft.com/office/drawing/2014/main" id="{EB5E715E-C328-83B5-DB73-98E5248179BD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dirty="0"/>
              <a:t>Tackling Complexity in the Heart of Software </a:t>
            </a:r>
            <a:endParaRPr lang="es-ES" dirty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DB17131E-45ED-BD9C-DF4A-26EC8050C0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8993457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EABEF0-ABA5-50CD-97F8-1777F2FCC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DDD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3B37770-4FE2-A0B4-7941-2E6F33871D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sz="3200" dirty="0" err="1"/>
              <a:t>Domain-Driven</a:t>
            </a:r>
            <a:r>
              <a:rPr lang="es-ES" sz="3200" dirty="0"/>
              <a:t> </a:t>
            </a:r>
            <a:r>
              <a:rPr lang="es-ES" sz="3200" dirty="0" err="1"/>
              <a:t>Design</a:t>
            </a:r>
            <a:endParaRPr lang="es-ES" sz="3200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281EA5-B9FA-C6BE-1D55-7DBA66E71C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Representar el Negocio con Software</a:t>
            </a:r>
          </a:p>
          <a:p>
            <a:r>
              <a:rPr lang="es-ES" sz="2000" dirty="0"/>
              <a:t>Particiones a nivel de Dominio, no Técnicas</a:t>
            </a:r>
          </a:p>
          <a:p>
            <a:r>
              <a:rPr lang="es-ES" sz="2000" dirty="0"/>
              <a:t>Práctica de Desarrollo de Software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32F8771-1F3E-A627-835E-E533666AC1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s-ES" sz="3200" dirty="0" err="1"/>
              <a:t>Bounded</a:t>
            </a:r>
            <a:r>
              <a:rPr lang="es-ES" sz="3200" dirty="0"/>
              <a:t> </a:t>
            </a:r>
            <a:r>
              <a:rPr lang="es-ES" sz="3200" dirty="0" err="1"/>
              <a:t>Context</a:t>
            </a:r>
            <a:endParaRPr lang="es-ES" sz="320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5E382FC-45C7-F068-C464-838B523D1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5973408-0A21-D783-C8E6-59C5EDA2D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46</a:t>
            </a:fld>
            <a:endParaRPr lang="es-ES" noProof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6AB6B468-412A-E218-16FC-A1865A117C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07FD646E-E1F7-01F6-374F-9777872774AD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79954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EABEF0-ABA5-50CD-97F8-1777F2FCC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DDD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3B37770-4FE2-A0B4-7941-2E6F33871D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sz="3200" dirty="0" err="1"/>
              <a:t>Domain-Driven</a:t>
            </a:r>
            <a:r>
              <a:rPr lang="es-ES" sz="3200" dirty="0"/>
              <a:t> </a:t>
            </a:r>
            <a:r>
              <a:rPr lang="es-ES" sz="3200" dirty="0" err="1"/>
              <a:t>Design</a:t>
            </a:r>
            <a:endParaRPr lang="es-ES" sz="3200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281EA5-B9FA-C6BE-1D55-7DBA66E71C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Representar el Negocio con Software</a:t>
            </a:r>
          </a:p>
          <a:p>
            <a:r>
              <a:rPr lang="es-ES" sz="2000" dirty="0"/>
              <a:t>Particiones a nivel de Dominio, no Técnicas</a:t>
            </a:r>
          </a:p>
          <a:p>
            <a:r>
              <a:rPr lang="es-ES" sz="2000" dirty="0"/>
              <a:t>Práctica de Desarrollo de Software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32F8771-1F3E-A627-835E-E533666AC1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s-ES" sz="3200" dirty="0" err="1"/>
              <a:t>Bounded</a:t>
            </a:r>
            <a:r>
              <a:rPr lang="es-ES" sz="3200" dirty="0"/>
              <a:t> </a:t>
            </a:r>
            <a:r>
              <a:rPr lang="es-ES" sz="3200" dirty="0" err="1"/>
              <a:t>Context</a:t>
            </a:r>
            <a:endParaRPr lang="es-ES" sz="320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5E382FC-45C7-F068-C464-838B523D1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5973408-0A21-D783-C8E6-59C5EDA2D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47</a:t>
            </a:fld>
            <a:endParaRPr lang="es-ES" noProof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6AB6B468-412A-E218-16FC-A1865A117C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07FD646E-E1F7-01F6-374F-9777872774AD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Encapsulación de negocio</a:t>
            </a:r>
          </a:p>
          <a:p>
            <a:r>
              <a:rPr lang="es-ES" sz="2000" dirty="0"/>
              <a:t>A nivel de Dominio, Funcionalidad, Flujo</a:t>
            </a:r>
          </a:p>
          <a:p>
            <a:r>
              <a:rPr lang="es-ES" sz="2000" dirty="0"/>
              <a:t>Distintos ámbitos interrelacionados</a:t>
            </a:r>
          </a:p>
        </p:txBody>
      </p:sp>
    </p:spTree>
    <p:extLst>
      <p:ext uri="{BB962C8B-B14F-4D97-AF65-F5344CB8AC3E}">
        <p14:creationId xmlns:p14="http://schemas.microsoft.com/office/powerpoint/2010/main" val="40940341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C3B98228-F66D-CD1D-8D18-8968FB8F6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Headless</a:t>
            </a:r>
            <a:r>
              <a:rPr lang="es-ES" dirty="0"/>
              <a:t> UI &lt;3 DDD</a:t>
            </a: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D9C95877-1C09-080F-E7E3-4F2E3DE9B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215038"/>
            <a:ext cx="9971158" cy="2427923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endParaRPr lang="es-ES" sz="280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4F13B0-7820-8F93-84C3-B9829E6E4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3D1A5C2-D589-0373-4E42-6CB2E9155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48</a:t>
            </a:fld>
            <a:endParaRPr lang="es-ES" noProof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739129CB-2E4B-E7ED-B3B4-E3814DF149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4805869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C3B98228-F66D-CD1D-8D18-8968FB8F6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Headless</a:t>
            </a:r>
            <a:r>
              <a:rPr lang="es-ES" dirty="0"/>
              <a:t> UI &lt;3 DDD</a:t>
            </a: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D9C95877-1C09-080F-E7E3-4F2E3DE9B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215038"/>
            <a:ext cx="9971158" cy="2427923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s-ES" sz="2800" dirty="0"/>
              <a:t>Ya no nos atamos a soluciones concretas.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4F13B0-7820-8F93-84C3-B9829E6E4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3D1A5C2-D589-0373-4E42-6CB2E9155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49</a:t>
            </a:fld>
            <a:endParaRPr lang="es-ES" noProof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739129CB-2E4B-E7ED-B3B4-E3814DF149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204176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2E0E5B-C331-F959-CE90-CDD7FAB8C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HTML y CSS</a:t>
            </a:r>
          </a:p>
        </p:txBody>
      </p:sp>
      <p:sp>
        <p:nvSpPr>
          <p:cNvPr id="21" name="Marcador de contenido 20">
            <a:extLst>
              <a:ext uri="{FF2B5EF4-FFF2-40B4-BE49-F238E27FC236}">
                <a16:creationId xmlns:a16="http://schemas.microsoft.com/office/drawing/2014/main" id="{0778FB04-9B48-7EB6-BAF1-C967F552F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BBE7584-F8CA-5E4C-C0A5-10830A220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C3B3B25-3FAD-7BB4-C0DC-A578AF14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5</a:t>
            </a:fld>
            <a:endParaRPr lang="es-ES" noProof="0"/>
          </a:p>
        </p:txBody>
      </p:sp>
      <p:sp>
        <p:nvSpPr>
          <p:cNvPr id="22" name="Subtítulo 21">
            <a:extLst>
              <a:ext uri="{FF2B5EF4-FFF2-40B4-BE49-F238E27FC236}">
                <a16:creationId xmlns:a16="http://schemas.microsoft.com/office/drawing/2014/main" id="{08220C83-1442-11E8-C541-345228D2D4C9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E37BF804-507D-44DA-8F1D-A8B7AB2C51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/>
              <a:t>2024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760142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C3B98228-F66D-CD1D-8D18-8968FB8F6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Headless</a:t>
            </a:r>
            <a:r>
              <a:rPr lang="es-ES" dirty="0"/>
              <a:t> UI &lt;3 DDD</a:t>
            </a: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D9C95877-1C09-080F-E7E3-4F2E3DE9B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215038"/>
            <a:ext cx="9971158" cy="2427923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s-ES" sz="2800" dirty="0"/>
              <a:t>Ya no nos atamos a soluciones concretas.</a:t>
            </a:r>
          </a:p>
          <a:p>
            <a:pPr>
              <a:lnSpc>
                <a:spcPct val="200000"/>
              </a:lnSpc>
            </a:pPr>
            <a:r>
              <a:rPr lang="es-ES" sz="2800" dirty="0"/>
              <a:t>Desarrollamos herramientas y las juntamos cuando es necesario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4F13B0-7820-8F93-84C3-B9829E6E4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3D1A5C2-D589-0373-4E42-6CB2E9155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50</a:t>
            </a:fld>
            <a:endParaRPr lang="es-ES" noProof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739129CB-2E4B-E7ED-B3B4-E3814DF149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0856805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C3B98228-F66D-CD1D-8D18-8968FB8F6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Headless</a:t>
            </a:r>
            <a:r>
              <a:rPr lang="es-ES" dirty="0"/>
              <a:t> UI &lt;3 DDD</a:t>
            </a: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D9C95877-1C09-080F-E7E3-4F2E3DE9B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2215038"/>
            <a:ext cx="9971158" cy="2427923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s-ES" sz="2800" dirty="0"/>
              <a:t>Ya no nos atamos a soluciones concretas.</a:t>
            </a:r>
          </a:p>
          <a:p>
            <a:pPr>
              <a:lnSpc>
                <a:spcPct val="200000"/>
              </a:lnSpc>
            </a:pPr>
            <a:r>
              <a:rPr lang="es-ES" sz="2800" dirty="0"/>
              <a:t>Desarrollamos herramientas y las juntamos cuando es necesario</a:t>
            </a:r>
          </a:p>
          <a:p>
            <a:pPr>
              <a:lnSpc>
                <a:spcPct val="200000"/>
              </a:lnSpc>
            </a:pPr>
            <a:r>
              <a:rPr lang="es-ES" sz="2800" dirty="0"/>
              <a:t>El software ya no es un impedimento para adaptarse al negocio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4F13B0-7820-8F93-84C3-B9829E6E4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3D1A5C2-D589-0373-4E42-6CB2E9155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51</a:t>
            </a:fld>
            <a:endParaRPr lang="es-ES" noProof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739129CB-2E4B-E7ED-B3B4-E3814DF149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4000091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4A25FA-4AAB-267A-3D4E-BD000977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Casos de uso y librerías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EB50937-A51D-1F75-89D3-BDFCD7CC4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8" y="6159402"/>
            <a:ext cx="3518161" cy="384202"/>
          </a:xfrm>
        </p:spPr>
        <p:txBody>
          <a:bodyPr/>
          <a:lstStyle/>
          <a:p>
            <a:pPr rtl="0"/>
            <a:r>
              <a:rPr lang="es-ES" dirty="0" err="1"/>
              <a:t>Headless</a:t>
            </a:r>
            <a:r>
              <a:rPr lang="es-ES" dirty="0"/>
              <a:t> UI: Una nueva manera de desarrollar UI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E1A1009-9D6E-C876-694A-DC789C3B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52</a:t>
            </a:fld>
            <a:endParaRPr lang="es-ES" noProof="0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53B3660-D7AC-B861-1A72-EBF462B5E4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E00BE57-E01D-9F35-4DE3-6521396B2D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Targets: </a:t>
            </a:r>
            <a:r>
              <a:rPr lang="es-ES" dirty="0" err="1"/>
              <a:t>React</a:t>
            </a:r>
            <a:r>
              <a:rPr lang="es-ES" dirty="0"/>
              <a:t>, </a:t>
            </a:r>
            <a:r>
              <a:rPr lang="es-ES" dirty="0" err="1"/>
              <a:t>Vue</a:t>
            </a:r>
            <a:r>
              <a:rPr lang="es-ES" dirty="0"/>
              <a:t> y Solid</a:t>
            </a:r>
          </a:p>
        </p:txBody>
      </p:sp>
    </p:spTree>
    <p:extLst>
      <p:ext uri="{BB962C8B-B14F-4D97-AF65-F5344CB8AC3E}">
        <p14:creationId xmlns:p14="http://schemas.microsoft.com/office/powerpoint/2010/main" val="10899461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1578D4EE-3702-C17A-A111-C3CB153BD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89" b="35916"/>
          <a:stretch/>
        </p:blipFill>
        <p:spPr>
          <a:xfrm>
            <a:off x="20" y="10"/>
            <a:ext cx="12191979" cy="425114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noFill/>
        </p:spPr>
      </p:pic>
      <p:sp>
        <p:nvSpPr>
          <p:cNvPr id="12" name="Subtítulo 11">
            <a:extLst>
              <a:ext uri="{FF2B5EF4-FFF2-40B4-BE49-F238E27FC236}">
                <a16:creationId xmlns:a16="http://schemas.microsoft.com/office/drawing/2014/main" id="{5A324ABF-547C-5D74-1F14-91D3711C30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/>
          <a:p>
            <a:r>
              <a:rPr lang="es-ES"/>
              <a:t>Librería UI agnóstica para Tablas</a:t>
            </a:r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E1047284-11EE-3E21-B6A5-1F3D34A5E6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/>
          <a:p>
            <a:r>
              <a:rPr lang="es-ES" dirty="0" err="1"/>
              <a:t>Tanstack</a:t>
            </a:r>
            <a:r>
              <a:rPr lang="es-ES" dirty="0"/>
              <a:t> Table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65743BE-5849-B614-7F93-4474308EE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743200" cy="365125"/>
          </a:xfrm>
        </p:spPr>
        <p:txBody>
          <a:bodyPr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s-ES" sz="900" dirty="0" err="1"/>
              <a:t>Headless</a:t>
            </a:r>
            <a:r>
              <a:rPr lang="es-ES" sz="900" dirty="0"/>
              <a:t>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E80441B-D1CB-5A4C-DFD6-D716080D8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95CBEC59-7FF9-4688-98DF-89832A0C9025}" type="slidenum">
              <a:rPr lang="es-ES" noProof="0" smtClean="0"/>
              <a:pPr rtl="0">
                <a:spcAft>
                  <a:spcPts val="600"/>
                </a:spcAft>
              </a:pPr>
              <a:t>53</a:t>
            </a:fld>
            <a:endParaRPr lang="es-ES" noProof="0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365BA50E-0CCA-6677-C056-1ED0ADC65C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1383577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64E9BDA5-5C65-3691-B02F-1417069ED5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" b="21928"/>
          <a:stretch/>
        </p:blipFill>
        <p:spPr>
          <a:xfrm>
            <a:off x="20" y="10"/>
            <a:ext cx="12191979" cy="425114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noFill/>
        </p:spPr>
      </p:pic>
      <p:sp>
        <p:nvSpPr>
          <p:cNvPr id="12" name="Subtítulo 11">
            <a:extLst>
              <a:ext uri="{FF2B5EF4-FFF2-40B4-BE49-F238E27FC236}">
                <a16:creationId xmlns:a16="http://schemas.microsoft.com/office/drawing/2014/main" id="{5A324ABF-547C-5D74-1F14-91D3711C30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/>
          <a:p>
            <a:r>
              <a:rPr lang="es-ES"/>
              <a:t>Librería UI accesible de Tailwind</a:t>
            </a:r>
          </a:p>
          <a:p>
            <a:r>
              <a:rPr lang="es-ES"/>
              <a:t>Disponible para React y Vue</a:t>
            </a:r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E1047284-11EE-3E21-B6A5-1F3D34A5E6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/>
          <a:p>
            <a:r>
              <a:rPr lang="es-ES" dirty="0" err="1"/>
              <a:t>HeadlessUI</a:t>
            </a:r>
            <a:endParaRPr lang="es-E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65743BE-5849-B614-7F93-4474308EE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5" y="6159402"/>
            <a:ext cx="2743199" cy="365125"/>
          </a:xfrm>
        </p:spPr>
        <p:txBody>
          <a:bodyPr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s-ES" sz="900" dirty="0" err="1"/>
              <a:t>Headless</a:t>
            </a:r>
            <a:r>
              <a:rPr lang="es-ES" sz="900" dirty="0"/>
              <a:t> UI: Una nueva manera de desarrollar UI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E80441B-D1CB-5A4C-DFD6-D716080D8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95CBEC59-7FF9-4688-98DF-89832A0C9025}" type="slidenum">
              <a:rPr lang="es-ES" noProof="0" smtClean="0"/>
              <a:pPr rtl="0">
                <a:spcAft>
                  <a:spcPts val="600"/>
                </a:spcAft>
              </a:pPr>
              <a:t>54</a:t>
            </a:fld>
            <a:endParaRPr lang="es-ES" noProof="0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365BA50E-0CCA-6677-C056-1ED0ADC65C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/>
          <a:p>
            <a:r>
              <a:rPr lang="en-US" dirty="0"/>
              <a:t>2024</a:t>
            </a:r>
          </a:p>
        </p:txBody>
      </p:sp>
      <p:sp>
        <p:nvSpPr>
          <p:cNvPr id="2" name="Marcador de texto 4">
            <a:extLst>
              <a:ext uri="{FF2B5EF4-FFF2-40B4-BE49-F238E27FC236}">
                <a16:creationId xmlns:a16="http://schemas.microsoft.com/office/drawing/2014/main" id="{95CE56CC-B9E0-9192-6E24-427F3B1D2F3C}"/>
              </a:ext>
            </a:extLst>
          </p:cNvPr>
          <p:cNvSpPr txBox="1">
            <a:spLocks/>
          </p:cNvSpPr>
          <p:nvPr/>
        </p:nvSpPr>
        <p:spPr>
          <a:xfrm>
            <a:off x="11024051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tx2"/>
                </a:solidFill>
              </a:rPr>
              <a:t>2024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13B28678-3C24-0AB2-9FA0-3090947EA024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09687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4447B0CD-18DC-D260-80FD-7800DF4FA9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8" b="34691"/>
          <a:stretch/>
        </p:blipFill>
        <p:spPr>
          <a:xfrm>
            <a:off x="20" y="10"/>
            <a:ext cx="12191979" cy="425114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noFill/>
        </p:spPr>
      </p:pic>
      <p:sp>
        <p:nvSpPr>
          <p:cNvPr id="12" name="Subtítulo 11">
            <a:extLst>
              <a:ext uri="{FF2B5EF4-FFF2-40B4-BE49-F238E27FC236}">
                <a16:creationId xmlns:a16="http://schemas.microsoft.com/office/drawing/2014/main" id="{5A324ABF-547C-5D74-1F14-91D3711C30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/>
          <a:p>
            <a:r>
              <a:rPr lang="es-ES"/>
              <a:t>Librería UI WACG más completa</a:t>
            </a:r>
          </a:p>
          <a:p>
            <a:r>
              <a:rPr lang="es-ES"/>
              <a:t>Disponible para </a:t>
            </a:r>
            <a:r>
              <a:rPr lang="es-ES" err="1"/>
              <a:t>React</a:t>
            </a:r>
            <a:endParaRPr lang="es-ES"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E1047284-11EE-3E21-B6A5-1F3D34A5E6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/>
          <a:p>
            <a:r>
              <a:rPr lang="es-ES" dirty="0" err="1"/>
              <a:t>Radix</a:t>
            </a:r>
            <a:r>
              <a:rPr lang="es-ES" dirty="0"/>
              <a:t> UI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65743BE-5849-B614-7F93-4474308EE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598374" cy="365125"/>
          </a:xfrm>
        </p:spPr>
        <p:txBody>
          <a:bodyPr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s-ES" sz="900"/>
              <a:t>Headless UI: Una nueva manera de desarrollar UI</a:t>
            </a:r>
            <a:endParaRPr lang="es-ES" sz="90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E80441B-D1CB-5A4C-DFD6-D716080D8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95CBEC59-7FF9-4688-98DF-89832A0C9025}" type="slidenum">
              <a:rPr lang="es-ES" noProof="0" smtClean="0"/>
              <a:pPr rtl="0">
                <a:spcAft>
                  <a:spcPts val="600"/>
                </a:spcAft>
              </a:pPr>
              <a:t>55</a:t>
            </a:fld>
            <a:endParaRPr lang="es-ES" noProof="0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365BA50E-0CCA-6677-C056-1ED0ADC65C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/>
          <a:p>
            <a:r>
              <a:rPr lang="en-US" dirty="0"/>
              <a:t>2024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762E98F3-E09A-F932-F063-B7B4B4E4B301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0374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467E33A7-5C67-EECF-D234-5CC745060A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68" b="19459"/>
          <a:stretch/>
        </p:blipFill>
        <p:spPr>
          <a:xfrm>
            <a:off x="20" y="10"/>
            <a:ext cx="12191979" cy="425114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noFill/>
        </p:spPr>
      </p:pic>
      <p:sp>
        <p:nvSpPr>
          <p:cNvPr id="12" name="Subtítulo 11">
            <a:extLst>
              <a:ext uri="{FF2B5EF4-FFF2-40B4-BE49-F238E27FC236}">
                <a16:creationId xmlns:a16="http://schemas.microsoft.com/office/drawing/2014/main" id="{5A324ABF-547C-5D74-1F14-91D3711C30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/>
          <a:p>
            <a:r>
              <a:rPr lang="es-ES" dirty="0"/>
              <a:t>Librería UI accesible,</a:t>
            </a:r>
          </a:p>
          <a:p>
            <a:r>
              <a:rPr lang="es-ES" dirty="0"/>
              <a:t>Disponible en Solid, </a:t>
            </a:r>
            <a:r>
              <a:rPr lang="es-ES" dirty="0" err="1"/>
              <a:t>React</a:t>
            </a:r>
            <a:r>
              <a:rPr lang="es-ES" dirty="0"/>
              <a:t> y </a:t>
            </a:r>
            <a:r>
              <a:rPr lang="es-ES" dirty="0" err="1"/>
              <a:t>Vue</a:t>
            </a:r>
            <a:endParaRPr lang="es-ES" dirty="0"/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E1047284-11EE-3E21-B6A5-1F3D34A5E6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/>
          <a:p>
            <a:r>
              <a:rPr lang="es-ES" dirty="0" err="1"/>
              <a:t>Ark</a:t>
            </a:r>
            <a:r>
              <a:rPr lang="es-ES" dirty="0"/>
              <a:t> UI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65743BE-5849-B614-7F93-4474308EE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743200" cy="365125"/>
          </a:xfrm>
        </p:spPr>
        <p:txBody>
          <a:bodyPr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s-ES" sz="900"/>
              <a:t>Headless UI: Una nueva manera de desarrollar UI</a:t>
            </a:r>
            <a:endParaRPr lang="es-ES" sz="90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E80441B-D1CB-5A4C-DFD6-D716080D8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95CBEC59-7FF9-4688-98DF-89832A0C9025}" type="slidenum">
              <a:rPr lang="es-ES" noProof="0" smtClean="0"/>
              <a:pPr rtl="0">
                <a:spcAft>
                  <a:spcPts val="600"/>
                </a:spcAft>
              </a:pPr>
              <a:t>56</a:t>
            </a:fld>
            <a:endParaRPr lang="es-ES" noProof="0"/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365BA50E-0CCA-6677-C056-1ED0ADC65C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4777201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4A25FA-4AAB-267A-3D4E-BD000977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Recapitulando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EB50937-A51D-1F75-89D3-BDFCD7CC4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8" y="6159402"/>
            <a:ext cx="3469175" cy="384202"/>
          </a:xfrm>
        </p:spPr>
        <p:txBody>
          <a:bodyPr/>
          <a:lstStyle/>
          <a:p>
            <a:pPr rtl="0"/>
            <a:r>
              <a:rPr lang="es-ES" dirty="0" err="1"/>
              <a:t>Headless</a:t>
            </a:r>
            <a:r>
              <a:rPr lang="es-ES" dirty="0"/>
              <a:t> UI: Una nueva manera de desarrollar UI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E1A1009-9D6E-C876-694A-DC789C3B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57</a:t>
            </a:fld>
            <a:endParaRPr lang="es-ES" noProof="0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53B3660-D7AC-B861-1A72-EBF462B5E4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E00BE57-E01D-9F35-4DE3-6521396B2D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Qué hemos visto</a:t>
            </a:r>
          </a:p>
        </p:txBody>
      </p:sp>
    </p:spTree>
    <p:extLst>
      <p:ext uri="{BB962C8B-B14F-4D97-AF65-F5344CB8AC3E}">
        <p14:creationId xmlns:p14="http://schemas.microsoft.com/office/powerpoint/2010/main" val="396897454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9D9E2C95-1080-BF07-8685-156F2030E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Historia de librerías UI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B5BB6752-2254-7BC2-6403-AE9726CA64B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CE2A6CA-8FD5-1E2A-CB7E-9D7BD7761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/>
              <a:t>2024</a:t>
            </a:r>
            <a:endParaRPr lang="es-ES" dirty="0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E04261F0-C5AF-972A-3226-CFB9B47A1AE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271E529-BB81-4655-37A3-E8DF839E9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73A2EB1-C6D3-5CED-A034-FB269693F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58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137763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9D9E2C95-1080-BF07-8685-156F2030E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Headless</a:t>
            </a:r>
            <a:r>
              <a:rPr lang="es-ES" dirty="0"/>
              <a:t> UI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B5BB6752-2254-7BC2-6403-AE9726CA64B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E04261F0-C5AF-972A-3226-CFB9B47A1AE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/>
              <a:t>Qué, Cómo y Por qué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271E529-BB81-4655-37A3-E8DF839E9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73A2EB1-C6D3-5CED-A034-FB269693F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59</a:t>
            </a:fld>
            <a:endParaRPr lang="es-ES" noProof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CE2A6CA-8FD5-1E2A-CB7E-9D7BD7761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95209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2E0E5B-C331-F959-CE90-CDD7FAB8C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Backbone</a:t>
            </a:r>
            <a:endParaRPr lang="es-ES" dirty="0"/>
          </a:p>
        </p:txBody>
      </p:sp>
      <p:sp>
        <p:nvSpPr>
          <p:cNvPr id="21" name="Marcador de contenido 20">
            <a:extLst>
              <a:ext uri="{FF2B5EF4-FFF2-40B4-BE49-F238E27FC236}">
                <a16:creationId xmlns:a16="http://schemas.microsoft.com/office/drawing/2014/main" id="{0778FB04-9B48-7EB6-BAF1-C967F552F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BBE7584-F8CA-5E4C-C0A5-10830A220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C3B3B25-3FAD-7BB4-C0DC-A578AF14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6</a:t>
            </a:fld>
            <a:endParaRPr lang="es-ES" noProof="0"/>
          </a:p>
        </p:txBody>
      </p:sp>
      <p:sp>
        <p:nvSpPr>
          <p:cNvPr id="22" name="Subtítulo 21">
            <a:extLst>
              <a:ext uri="{FF2B5EF4-FFF2-40B4-BE49-F238E27FC236}">
                <a16:creationId xmlns:a16="http://schemas.microsoft.com/office/drawing/2014/main" id="{08220C83-1442-11E8-C541-345228D2D4C9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E37BF804-507D-44DA-8F1D-A8B7AB2C51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/>
              <a:t>2024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0639253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9D9E2C95-1080-BF07-8685-156F2030E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Compound</a:t>
            </a:r>
            <a:r>
              <a:rPr lang="es-ES" dirty="0"/>
              <a:t> </a:t>
            </a:r>
            <a:r>
              <a:rPr lang="es-ES" dirty="0" err="1"/>
              <a:t>Components</a:t>
            </a:r>
            <a:endParaRPr lang="es-ES" dirty="0"/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B5BB6752-2254-7BC2-6403-AE9726CA64B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E04261F0-C5AF-972A-3226-CFB9B47A1AE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271E529-BB81-4655-37A3-E8DF839E9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73A2EB1-C6D3-5CED-A034-FB269693F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60</a:t>
            </a:fld>
            <a:endParaRPr lang="es-ES" noProof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CE2A6CA-8FD5-1E2A-CB7E-9D7BD7761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59679218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9D9E2C95-1080-BF07-8685-156F2030E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Domain-Driven</a:t>
            </a:r>
            <a:r>
              <a:rPr lang="es-ES" dirty="0"/>
              <a:t> </a:t>
            </a:r>
            <a:r>
              <a:rPr lang="es-ES" dirty="0" err="1"/>
              <a:t>Design</a:t>
            </a:r>
            <a:endParaRPr lang="es-ES" dirty="0"/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B5BB6752-2254-7BC2-6403-AE9726CA64B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E04261F0-C5AF-972A-3226-CFB9B47A1AE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/>
              <a:t>Ligeramente aplicado al Front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271E529-BB81-4655-37A3-E8DF839E9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73A2EB1-C6D3-5CED-A034-FB269693F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61</a:t>
            </a:fld>
            <a:endParaRPr lang="es-ES" noProof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CE2A6CA-8FD5-1E2A-CB7E-9D7BD7761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68761898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4A25FA-4AAB-267A-3D4E-BD000977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Créditos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EB50937-A51D-1F75-89D3-BDFCD7CC4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8" y="6159402"/>
            <a:ext cx="3395696" cy="384202"/>
          </a:xfrm>
        </p:spPr>
        <p:txBody>
          <a:bodyPr/>
          <a:lstStyle/>
          <a:p>
            <a:pPr rtl="0"/>
            <a:r>
              <a:rPr lang="es-ES" dirty="0" err="1"/>
              <a:t>Headless</a:t>
            </a:r>
            <a:r>
              <a:rPr lang="es-ES" dirty="0"/>
              <a:t> UI: Una nueva manera de desarrollar UI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E1A1009-9D6E-C876-694A-DC789C3B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pPr rtl="0"/>
              <a:t>62</a:t>
            </a:fld>
            <a:endParaRPr lang="es-ES" noProof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53B3660-D7AC-B861-1A72-EBF462B5E4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E00BE57-E01D-9F35-4DE3-6521396B2D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7562639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>
            <a:extLst>
              <a:ext uri="{FF2B5EF4-FFF2-40B4-BE49-F238E27FC236}">
                <a16:creationId xmlns:a16="http://schemas.microsoft.com/office/drawing/2014/main" id="{3B152EBD-EB4D-3295-E3F4-3EBA1515C4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471"/>
          <a:stretch/>
        </p:blipFill>
        <p:spPr>
          <a:xfrm>
            <a:off x="0" y="0"/>
            <a:ext cx="12192000" cy="4255097"/>
          </a:xfrm>
          <a:prstGeom prst="rect">
            <a:avLst/>
          </a:prstGeom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559B3081-6603-6606-FA4B-4D7C47FE9E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4227" y="4435638"/>
            <a:ext cx="9490504" cy="1571359"/>
          </a:xfrm>
        </p:spPr>
        <p:txBody>
          <a:bodyPr/>
          <a:lstStyle/>
          <a:p>
            <a:r>
              <a:rPr lang="es-ES" dirty="0" err="1"/>
              <a:t>Headless</a:t>
            </a:r>
            <a:r>
              <a:rPr lang="es-ES" dirty="0"/>
              <a:t> User Interface </a:t>
            </a:r>
            <a:r>
              <a:rPr lang="es-ES" dirty="0" err="1"/>
              <a:t>Components</a:t>
            </a:r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B960D4A-1B99-61B0-688F-38E5E7962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5" y="6159402"/>
            <a:ext cx="3359468" cy="365125"/>
          </a:xfrm>
        </p:spPr>
        <p:txBody>
          <a:bodyPr/>
          <a:lstStyle/>
          <a:p>
            <a:pPr rtl="0"/>
            <a:r>
              <a:rPr lang="es-ES" b="1" dirty="0"/>
              <a:t>Merrick Christensen, 2018</a:t>
            </a:r>
            <a:endParaRPr lang="es-ES" b="1" noProof="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689D094-8705-A5FE-CFAA-118B88AB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63</a:t>
            </a:fld>
            <a:endParaRPr lang="es-ES" noProof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18DBC480-C0DF-550A-FCBF-FE620CEBB7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/>
              <a:t>2024</a:t>
            </a: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EA64F38C-0261-5F1D-F0F4-883AA783E244}"/>
              </a:ext>
            </a:extLst>
          </p:cNvPr>
          <p:cNvCxnSpPr>
            <a:cxnSpLocks/>
          </p:cNvCxnSpPr>
          <p:nvPr/>
        </p:nvCxnSpPr>
        <p:spPr>
          <a:xfrm flipH="1">
            <a:off x="11184731" y="804862"/>
            <a:ext cx="1007269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935108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Escala de tiempo&#10;&#10;Descripción generada automáticamente">
            <a:extLst>
              <a:ext uri="{FF2B5EF4-FFF2-40B4-BE49-F238E27FC236}">
                <a16:creationId xmlns:a16="http://schemas.microsoft.com/office/drawing/2014/main" id="{9585C918-17F3-B1D1-9789-3B54F235B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77" b="18977"/>
          <a:stretch/>
        </p:blipFill>
        <p:spPr>
          <a:xfrm>
            <a:off x="0" y="0"/>
            <a:ext cx="12192000" cy="4255097"/>
          </a:xfrm>
          <a:prstGeom prst="rect">
            <a:avLst/>
          </a:prstGeom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559B3081-6603-6606-FA4B-4D7C47FE9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5 Years of Building React Table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B960D4A-1B99-61B0-688F-38E5E7962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3982674" cy="365125"/>
          </a:xfrm>
        </p:spPr>
        <p:txBody>
          <a:bodyPr/>
          <a:lstStyle/>
          <a:p>
            <a:r>
              <a:rPr lang="es-ES" b="1" dirty="0" err="1"/>
              <a:t>Tanner</a:t>
            </a:r>
            <a:r>
              <a:rPr lang="es-ES" b="1" dirty="0"/>
              <a:t> </a:t>
            </a:r>
            <a:r>
              <a:rPr lang="es-ES" b="1" dirty="0" err="1"/>
              <a:t>Linsley</a:t>
            </a:r>
            <a:r>
              <a:rPr lang="es-ES" b="1" dirty="0"/>
              <a:t>, 2022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689D094-8705-A5FE-CFAA-118B88AB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64</a:t>
            </a:fld>
            <a:endParaRPr lang="es-ES" noProof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18DBC480-C0DF-550A-FCBF-FE620CEBB7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dirty="0">
                <a:solidFill>
                  <a:schemeClr val="tx2"/>
                </a:solidFill>
              </a:rPr>
              <a:t>2024</a:t>
            </a: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EA64F38C-0261-5F1D-F0F4-883AA783E244}"/>
              </a:ext>
            </a:extLst>
          </p:cNvPr>
          <p:cNvCxnSpPr>
            <a:cxnSpLocks/>
          </p:cNvCxnSpPr>
          <p:nvPr/>
        </p:nvCxnSpPr>
        <p:spPr>
          <a:xfrm flipH="1">
            <a:off x="11184731" y="804862"/>
            <a:ext cx="1007269" cy="0"/>
          </a:xfrm>
          <a:prstGeom prst="line">
            <a:avLst/>
          </a:prstGeom>
          <a:ln w="349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269789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154323-79D6-1260-3914-8D3EA6FFE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Bibliografía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4022EC77-97A1-86F8-B4C3-17940A65D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s-E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https://www.merrickchristensen.com/articles/headless-user-interface-components/</a:t>
            </a:r>
          </a:p>
          <a:p>
            <a:pPr marL="285750" indent="-285750">
              <a:buFontTx/>
              <a:buChar char="-"/>
            </a:pPr>
            <a:r>
              <a:rPr lang="es-E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https://www.youtube.com/watch?v=vPRdY87_SH0</a:t>
            </a: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https://www.youtube.com/watch?v=O4IWJcafX8c</a:t>
            </a:r>
            <a:endParaRPr lang="es-ES" dirty="0"/>
          </a:p>
          <a:p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7B8F599-34DD-29B9-31E8-814DEDB8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65</a:t>
            </a:fld>
            <a:endParaRPr lang="es-ES" noProof="0"/>
          </a:p>
        </p:txBody>
      </p:sp>
      <p:sp>
        <p:nvSpPr>
          <p:cNvPr id="11" name="Subtítulo 10">
            <a:extLst>
              <a:ext uri="{FF2B5EF4-FFF2-40B4-BE49-F238E27FC236}">
                <a16:creationId xmlns:a16="http://schemas.microsoft.com/office/drawing/2014/main" id="{8F85F79B-341C-223C-5541-CDFBB3926FEB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89E579F-CF07-FD6B-8A03-AD16B809FD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2024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AD3F976-E657-D4E4-53C2-7576DE99664F}"/>
              </a:ext>
            </a:extLst>
          </p:cNvPr>
          <p:cNvSpPr txBox="1"/>
          <p:nvPr/>
        </p:nvSpPr>
        <p:spPr>
          <a:xfrm>
            <a:off x="949099" y="932735"/>
            <a:ext cx="6094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045DC79-E1A9-8454-9EE1-84FD80ED6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Headless UI: Una nueva manera de desarrollar UI</a:t>
            </a:r>
          </a:p>
        </p:txBody>
      </p:sp>
    </p:spTree>
    <p:extLst>
      <p:ext uri="{BB962C8B-B14F-4D97-AF65-F5344CB8AC3E}">
        <p14:creationId xmlns:p14="http://schemas.microsoft.com/office/powerpoint/2010/main" val="408853535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4F4E50-C0B2-2D1E-5B3B-821CB085D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Enlace al repositorio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3CF39EC-7385-429E-4630-CEF101C94C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2024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B2EA021F-0298-F536-6B88-3277CE60165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github.com/jofaval/</a:t>
            </a:r>
            <a:r>
              <a:rPr lang="es-ES" dirty="0" err="1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talks-about</a:t>
            </a:r>
            <a:r>
              <a:rPr lang="es-E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s-ES" dirty="0" err="1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tech-talks</a:t>
            </a:r>
            <a:r>
              <a:rPr lang="es-E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/vlc-tech-fest/headless-ui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5B93A5A-C31E-555E-24BA-54D23F131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s-ES" noProof="0" smtClean="0"/>
              <a:pPr/>
              <a:t>66</a:t>
            </a:fld>
            <a:endParaRPr lang="es-ES" noProof="0"/>
          </a:p>
        </p:txBody>
      </p:sp>
      <p:pic>
        <p:nvPicPr>
          <p:cNvPr id="18" name="Imagen 17" descr="Código QR&#10;&#10;Descripción generada automáticamente">
            <a:extLst>
              <a:ext uri="{FF2B5EF4-FFF2-40B4-BE49-F238E27FC236}">
                <a16:creationId xmlns:a16="http://schemas.microsoft.com/office/drawing/2014/main" id="{947C1093-CD00-5BE3-8379-488BDDA6C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916" y="837333"/>
            <a:ext cx="5183334" cy="5183334"/>
          </a:xfrm>
          <a:prstGeom prst="rect">
            <a:avLst/>
          </a:prstGeom>
        </p:spPr>
      </p:pic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18FF52B-6E60-06F5-EC26-31EEEAB73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dirty="0" err="1"/>
              <a:t>Headless</a:t>
            </a:r>
            <a:r>
              <a:rPr lang="es-ES" noProof="0" dirty="0"/>
              <a:t> UI: Una nueva manera de desarrollar UI</a:t>
            </a:r>
          </a:p>
        </p:txBody>
      </p:sp>
    </p:spTree>
    <p:extLst>
      <p:ext uri="{BB962C8B-B14F-4D97-AF65-F5344CB8AC3E}">
        <p14:creationId xmlns:p14="http://schemas.microsoft.com/office/powerpoint/2010/main" val="224423981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F043C6E5-EE23-6B4C-459A-8FAD8F4E04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PREGUNTAS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AF2A7D74-8C59-DE4E-5ADD-EAA2AEEC07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2024</a:t>
            </a:r>
          </a:p>
        </p:txBody>
      </p:sp>
      <p:sp>
        <p:nvSpPr>
          <p:cNvPr id="2" name="Marcador de pie de página 3">
            <a:extLst>
              <a:ext uri="{FF2B5EF4-FFF2-40B4-BE49-F238E27FC236}">
                <a16:creationId xmlns:a16="http://schemas.microsoft.com/office/drawing/2014/main" id="{818B8B52-7CC7-0F63-CD44-8A80F5D90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3256673" cy="365125"/>
          </a:xfrm>
        </p:spPr>
        <p:txBody>
          <a:bodyPr/>
          <a:lstStyle/>
          <a:p>
            <a:pPr rtl="0"/>
            <a:r>
              <a:rPr lang="es-ES" noProof="0" dirty="0" err="1"/>
              <a:t>Headless</a:t>
            </a:r>
            <a:r>
              <a:rPr lang="es-ES" noProof="0" dirty="0"/>
              <a:t> UI: Una nueva manera de desarrollar UI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D8A32203-DFA8-BE42-3F29-217417788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/>
          <a:lstStyle/>
          <a:p>
            <a:pPr rtl="0"/>
            <a:fld id="{95CBEC59-7FF9-4688-98DF-89832A0C9025}" type="slidenum">
              <a:rPr lang="en-US" noProof="0" smtClean="0"/>
              <a:t>67</a:t>
            </a:fld>
            <a:endParaRPr lang="en-US" noProof="0" dirty="0"/>
          </a:p>
        </p:txBody>
      </p:sp>
      <p:sp>
        <p:nvSpPr>
          <p:cNvPr id="4" name="Marcador de texto 4">
            <a:extLst>
              <a:ext uri="{FF2B5EF4-FFF2-40B4-BE49-F238E27FC236}">
                <a16:creationId xmlns:a16="http://schemas.microsoft.com/office/drawing/2014/main" id="{949FC3A6-51B9-08B5-B4F2-B3B966C73B13}"/>
              </a:ext>
            </a:extLst>
          </p:cNvPr>
          <p:cNvSpPr txBox="1">
            <a:spLocks/>
          </p:cNvSpPr>
          <p:nvPr/>
        </p:nvSpPr>
        <p:spPr>
          <a:xfrm>
            <a:off x="11024051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tx2"/>
                </a:solidFill>
              </a:rPr>
              <a:t>2024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4B92DCD7-0E0E-A7C7-6175-A3C8AA8473B9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64109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5CD2BC5E-B185-0818-0CE5-06B792D90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Encuéntrame en</a:t>
            </a:r>
          </a:p>
        </p:txBody>
      </p:sp>
      <p:sp>
        <p:nvSpPr>
          <p:cNvPr id="9" name="Subtítulo 8">
            <a:extLst>
              <a:ext uri="{FF2B5EF4-FFF2-40B4-BE49-F238E27FC236}">
                <a16:creationId xmlns:a16="http://schemas.microsoft.com/office/drawing/2014/main" id="{AF7AEBC4-45A1-7BA1-1786-4C67EB9787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Linkedin</a:t>
            </a:r>
            <a:r>
              <a:rPr lang="es-ES" dirty="0"/>
              <a:t> - </a:t>
            </a:r>
            <a:r>
              <a:rPr lang="es-ES" dirty="0">
                <a:hlinkClick r:id="rId2"/>
              </a:rPr>
              <a:t>https://www.linkedin.com/in/jofaval/</a:t>
            </a:r>
            <a:endParaRPr lang="es-ES" dirty="0"/>
          </a:p>
          <a:p>
            <a:r>
              <a:rPr lang="es-ES" dirty="0" err="1"/>
              <a:t>Github</a:t>
            </a:r>
            <a:r>
              <a:rPr lang="es-ES" dirty="0"/>
              <a:t> - </a:t>
            </a:r>
            <a:r>
              <a:rPr lang="es-ES" dirty="0">
                <a:hlinkClick r:id="rId3"/>
              </a:rPr>
              <a:t>https://github.com/jofaval/</a:t>
            </a:r>
            <a:endParaRPr lang="es-ES" dirty="0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182F69BB-E930-B9DC-753C-CCC2B4DD6D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2024</a:t>
            </a:r>
          </a:p>
        </p:txBody>
      </p:sp>
      <p:sp>
        <p:nvSpPr>
          <p:cNvPr id="2" name="Marcador de pie de página 3">
            <a:extLst>
              <a:ext uri="{FF2B5EF4-FFF2-40B4-BE49-F238E27FC236}">
                <a16:creationId xmlns:a16="http://schemas.microsoft.com/office/drawing/2014/main" id="{A4C75833-106D-08A1-A1F6-BF090C71C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3256673" cy="365125"/>
          </a:xfrm>
        </p:spPr>
        <p:txBody>
          <a:bodyPr/>
          <a:lstStyle/>
          <a:p>
            <a:pPr rtl="0"/>
            <a:r>
              <a:rPr lang="es-ES" noProof="0" dirty="0" err="1"/>
              <a:t>Headless</a:t>
            </a:r>
            <a:r>
              <a:rPr lang="es-ES" noProof="0" dirty="0"/>
              <a:t> UI: Una nueva manera de desarrollar UI</a:t>
            </a:r>
          </a:p>
        </p:txBody>
      </p:sp>
      <p:sp>
        <p:nvSpPr>
          <p:cNvPr id="3" name="Marcador de número de diapositiva 4">
            <a:extLst>
              <a:ext uri="{FF2B5EF4-FFF2-40B4-BE49-F238E27FC236}">
                <a16:creationId xmlns:a16="http://schemas.microsoft.com/office/drawing/2014/main" id="{0498B8A5-F37E-524E-0138-7E3C534FF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/>
          <a:lstStyle/>
          <a:p>
            <a:pPr rtl="0"/>
            <a:fld id="{95CBEC59-7FF9-4688-98DF-89832A0C9025}" type="slidenum">
              <a:rPr lang="en-US" noProof="0" smtClean="0"/>
              <a:t>68</a:t>
            </a:fld>
            <a:endParaRPr lang="en-US" noProof="0" dirty="0"/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1922EFE2-22CB-1CA0-2365-667D7D369794}"/>
              </a:ext>
            </a:extLst>
          </p:cNvPr>
          <p:cNvSpPr txBox="1">
            <a:spLocks/>
          </p:cNvSpPr>
          <p:nvPr/>
        </p:nvSpPr>
        <p:spPr>
          <a:xfrm>
            <a:off x="11024051" y="837333"/>
            <a:ext cx="610772" cy="328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200" b="0" i="1" dirty="0">
                <a:solidFill>
                  <a:schemeClr val="tx2"/>
                </a:solidFill>
              </a:rPr>
              <a:t>2024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C8400C4E-7507-3874-FA4E-760A72FBBFD9}"/>
              </a:ext>
            </a:extLst>
          </p:cNvPr>
          <p:cNvCxnSpPr/>
          <p:nvPr/>
        </p:nvCxnSpPr>
        <p:spPr>
          <a:xfrm flipH="1">
            <a:off x="11194256" y="800100"/>
            <a:ext cx="99774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43275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ángulo 22">
            <a:extLst>
              <a:ext uri="{FF2B5EF4-FFF2-40B4-BE49-F238E27FC236}">
                <a16:creationId xmlns:a16="http://schemas.microsoft.com/office/drawing/2014/main" id="{B0119802-D510-1F8D-B82C-B0B9F81C87CA}"/>
              </a:ext>
            </a:extLst>
          </p:cNvPr>
          <p:cNvSpPr/>
          <p:nvPr/>
        </p:nvSpPr>
        <p:spPr>
          <a:xfrm>
            <a:off x="0" y="4251153"/>
            <a:ext cx="12192000" cy="2606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56AF310E-9ED6-226F-0522-BD6508E0FA04}"/>
              </a:ext>
            </a:extLst>
          </p:cNvPr>
          <p:cNvSpPr/>
          <p:nvPr/>
        </p:nvSpPr>
        <p:spPr>
          <a:xfrm>
            <a:off x="0" y="4251153"/>
            <a:ext cx="12192000" cy="2606847"/>
          </a:xfrm>
          <a:prstGeom prst="rect">
            <a:avLst/>
          </a:prstGeom>
          <a:gradFill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" name="Picture 7">
            <a:extLst>
              <a:ext uri="{FF2B5EF4-FFF2-40B4-BE49-F238E27FC236}">
                <a16:creationId xmlns:a16="http://schemas.microsoft.com/office/drawing/2014/main" id="{7C50E4F8-DB95-147E-06B0-B8E13A6F55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246" b="18776"/>
          <a:stretch/>
        </p:blipFill>
        <p:spPr>
          <a:xfrm>
            <a:off x="20" y="10"/>
            <a:ext cx="12191979" cy="425114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noFill/>
        </p:spPr>
      </p:pic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D5F9AFE-8B50-4B6D-B980-C1F177311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n-US" noProof="0" smtClean="0"/>
              <a:t>69</a:t>
            </a:fld>
            <a:endParaRPr lang="en-US" noProof="0" dirty="0"/>
          </a:p>
        </p:txBody>
      </p:sp>
      <p:sp>
        <p:nvSpPr>
          <p:cNvPr id="14" name="Marcador de texto 5">
            <a:extLst>
              <a:ext uri="{FF2B5EF4-FFF2-40B4-BE49-F238E27FC236}">
                <a16:creationId xmlns:a16="http://schemas.microsoft.com/office/drawing/2014/main" id="{C6DAF64F-93A0-B07C-BAF1-64BC6FB2D129}"/>
              </a:ext>
            </a:extLst>
          </p:cNvPr>
          <p:cNvSpPr txBox="1">
            <a:spLocks/>
          </p:cNvSpPr>
          <p:nvPr/>
        </p:nvSpPr>
        <p:spPr>
          <a:xfrm>
            <a:off x="9342783" y="966073"/>
            <a:ext cx="1533765" cy="601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>
                <a:solidFill>
                  <a:schemeClr val="accent1"/>
                </a:solidFill>
              </a:rPr>
              <a:t>2024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2034A701-4553-D349-24F8-D2E1809E41C7}"/>
              </a:ext>
            </a:extLst>
          </p:cNvPr>
          <p:cNvCxnSpPr/>
          <p:nvPr/>
        </p:nvCxnSpPr>
        <p:spPr>
          <a:xfrm>
            <a:off x="11077575" y="0"/>
            <a:ext cx="0" cy="1373981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4" name="Título 1">
            <a:extLst>
              <a:ext uri="{FF2B5EF4-FFF2-40B4-BE49-F238E27FC236}">
                <a16:creationId xmlns:a16="http://schemas.microsoft.com/office/drawing/2014/main" id="{C636CCCA-364E-7BB7-BFCF-E0766E1E5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58" y="4700332"/>
            <a:ext cx="8807116" cy="915873"/>
          </a:xfrm>
        </p:spPr>
        <p:txBody>
          <a:bodyPr rtlCol="0"/>
          <a:lstStyle/>
          <a:p>
            <a:pPr rtl="0"/>
            <a:r>
              <a:rPr lang="es-ES" dirty="0"/>
              <a:t>¡GRACIAS!</a:t>
            </a:r>
          </a:p>
        </p:txBody>
      </p:sp>
      <p:sp>
        <p:nvSpPr>
          <p:cNvPr id="25" name="Subtítulo 2">
            <a:extLst>
              <a:ext uri="{FF2B5EF4-FFF2-40B4-BE49-F238E27FC236}">
                <a16:creationId xmlns:a16="http://schemas.microsoft.com/office/drawing/2014/main" id="{3878B74B-544A-E4BE-A6F5-5E83799E1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2758" y="5963075"/>
            <a:ext cx="9144000" cy="601840"/>
          </a:xfrm>
        </p:spPr>
        <p:txBody>
          <a:bodyPr rtlCol="0"/>
          <a:lstStyle/>
          <a:p>
            <a:pPr rtl="0"/>
            <a:r>
              <a:rPr lang="es-ES" dirty="0" err="1"/>
              <a:t>Headless</a:t>
            </a:r>
            <a:r>
              <a:rPr lang="es-ES" dirty="0"/>
              <a:t> UI: Una nueva manera de diseñar UI</a:t>
            </a:r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DB7768B4-9EBC-AB33-3D24-BD3FD4FDB221}"/>
              </a:ext>
            </a:extLst>
          </p:cNvPr>
          <p:cNvCxnSpPr>
            <a:cxnSpLocks/>
          </p:cNvCxnSpPr>
          <p:nvPr/>
        </p:nvCxnSpPr>
        <p:spPr>
          <a:xfrm>
            <a:off x="1449387" y="4872037"/>
            <a:ext cx="0" cy="1987550"/>
          </a:xfrm>
          <a:prstGeom prst="line">
            <a:avLst/>
          </a:prstGeom>
          <a:ln w="146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9CEE9C05-4DC0-301E-28DA-0A0B7004F654}"/>
              </a:ext>
            </a:extLst>
          </p:cNvPr>
          <p:cNvCxnSpPr/>
          <p:nvPr/>
        </p:nvCxnSpPr>
        <p:spPr>
          <a:xfrm>
            <a:off x="1959769" y="5807869"/>
            <a:ext cx="933450" cy="0"/>
          </a:xfrm>
          <a:prstGeom prst="line">
            <a:avLst/>
          </a:prstGeom>
          <a:ln w="25400">
            <a:solidFill>
              <a:srgbClr val="FFCD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Imagen 27" descr="Imagen que contiene Texto&#10;&#10;Descripción generada automáticamente">
            <a:extLst>
              <a:ext uri="{FF2B5EF4-FFF2-40B4-BE49-F238E27FC236}">
                <a16:creationId xmlns:a16="http://schemas.microsoft.com/office/drawing/2014/main" id="{8C4099F5-6E6B-6DD3-50E2-D4E36998F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837" y="113429"/>
            <a:ext cx="2629515" cy="88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C9F201-39DE-0927-183E-224D88D6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jQuery UI</a:t>
            </a:r>
          </a:p>
        </p:txBody>
      </p:sp>
      <p:sp>
        <p:nvSpPr>
          <p:cNvPr id="17" name="Marcador de contenido 16">
            <a:extLst>
              <a:ext uri="{FF2B5EF4-FFF2-40B4-BE49-F238E27FC236}">
                <a16:creationId xmlns:a16="http://schemas.microsoft.com/office/drawing/2014/main" id="{F7B56938-9EB2-78DE-3E65-294A63D3C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6D8738D-5CAB-3331-D8DA-8A8C065EF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081C81-D4DC-9639-0497-779448D38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7</a:t>
            </a:fld>
            <a:endParaRPr lang="es-ES" noProof="0"/>
          </a:p>
        </p:txBody>
      </p:sp>
      <p:sp>
        <p:nvSpPr>
          <p:cNvPr id="18" name="Subtítulo 17">
            <a:extLst>
              <a:ext uri="{FF2B5EF4-FFF2-40B4-BE49-F238E27FC236}">
                <a16:creationId xmlns:a16="http://schemas.microsoft.com/office/drawing/2014/main" id="{9131C388-9023-DFD0-EF3C-8E362A45FCB4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1C7C4D6C-2B4C-7709-2D5A-457BB2B9DA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812094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C9F201-39DE-0927-183E-224D88D6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Bootstrap</a:t>
            </a:r>
          </a:p>
        </p:txBody>
      </p:sp>
      <p:sp>
        <p:nvSpPr>
          <p:cNvPr id="17" name="Marcador de contenido 16">
            <a:extLst>
              <a:ext uri="{FF2B5EF4-FFF2-40B4-BE49-F238E27FC236}">
                <a16:creationId xmlns:a16="http://schemas.microsoft.com/office/drawing/2014/main" id="{40D661D1-721D-9C4F-D330-45674D4C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6D8738D-5CAB-3331-D8DA-8A8C065EF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081C81-D4DC-9639-0497-779448D38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8</a:t>
            </a:fld>
            <a:endParaRPr lang="es-ES" noProof="0"/>
          </a:p>
        </p:txBody>
      </p:sp>
      <p:sp>
        <p:nvSpPr>
          <p:cNvPr id="18" name="Subtítulo 17">
            <a:extLst>
              <a:ext uri="{FF2B5EF4-FFF2-40B4-BE49-F238E27FC236}">
                <a16:creationId xmlns:a16="http://schemas.microsoft.com/office/drawing/2014/main" id="{56D93C13-D96C-A3D0-1081-5FA5B23CB54D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A06CDB71-C4D1-6FF5-C10F-5CC81C5EBD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736526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E72B85-6E0F-368E-9C94-F30072B5A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Angular y Material UI</a:t>
            </a:r>
          </a:p>
        </p:txBody>
      </p:sp>
      <p:sp>
        <p:nvSpPr>
          <p:cNvPr id="20" name="Marcador de contenido 19">
            <a:extLst>
              <a:ext uri="{FF2B5EF4-FFF2-40B4-BE49-F238E27FC236}">
                <a16:creationId xmlns:a16="http://schemas.microsoft.com/office/drawing/2014/main" id="{07206B2D-6636-E648-0523-86A5F322E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CEC5F57-E17E-4A17-A89A-E4427E799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/>
              <a:t>Headless UI: Una nueva manera de desarrollar UI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2B4A2FE-3673-1FA2-84BF-9098F5392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es-ES" noProof="0" smtClean="0"/>
              <a:t>9</a:t>
            </a:fld>
            <a:endParaRPr lang="es-ES" noProof="0"/>
          </a:p>
        </p:txBody>
      </p:sp>
      <p:sp>
        <p:nvSpPr>
          <p:cNvPr id="21" name="Subtítulo 20">
            <a:extLst>
              <a:ext uri="{FF2B5EF4-FFF2-40B4-BE49-F238E27FC236}">
                <a16:creationId xmlns:a16="http://schemas.microsoft.com/office/drawing/2014/main" id="{75C6CAE2-D0F4-59D3-BF6D-468F1D977BE0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275522AE-52D8-C396-EE56-B552F353FF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s-E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60773091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42571010_TF22920738.potx" id="{56116BBC-8527-47FF-80CD-6FAD4571CB65}" vid="{73F5FF7D-D355-46E8-80EA-7F016E6C3A8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71af3243-3dd4-4a8d-8c0d-dd76da1f02a5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16c05727-aa75-4e4a-9b5f-8a80a1165891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moderna y elegante en negrita</Template>
  <TotalTime>585</TotalTime>
  <Words>1691</Words>
  <Application>Microsoft Office PowerPoint</Application>
  <PresentationFormat>Panorámica</PresentationFormat>
  <Paragraphs>411</Paragraphs>
  <Slides>69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69</vt:i4>
      </vt:variant>
    </vt:vector>
  </HeadingPairs>
  <TitlesOfParts>
    <vt:vector size="74" baseType="lpstr">
      <vt:lpstr>Speak Pro</vt:lpstr>
      <vt:lpstr>Avenir Next LT Pro</vt:lpstr>
      <vt:lpstr>Calibri</vt:lpstr>
      <vt:lpstr>Arial</vt:lpstr>
      <vt:lpstr>Tema de Office</vt:lpstr>
      <vt:lpstr>HEADLESS UI</vt:lpstr>
      <vt:lpstr>¿Quién soy?</vt:lpstr>
      <vt:lpstr>QUÉ APRENDERÁS HOY</vt:lpstr>
      <vt:lpstr>Historia de las librerías de UI</vt:lpstr>
      <vt:lpstr>HTML y CSS</vt:lpstr>
      <vt:lpstr>Backbone</vt:lpstr>
      <vt:lpstr>jQuery UI</vt:lpstr>
      <vt:lpstr>Bootstrap</vt:lpstr>
      <vt:lpstr>Angular y Material UI</vt:lpstr>
      <vt:lpstr>Tailwind CSS</vt:lpstr>
      <vt:lpstr>Composición &gt; Herencia</vt:lpstr>
      <vt:lpstr>“Composition over inheritance”</vt:lpstr>
      <vt:lpstr>classNames internos</vt:lpstr>
      <vt:lpstr>Props infinitas</vt:lpstr>
      <vt:lpstr>Dependency Injection</vt:lpstr>
      <vt:lpstr>Headless UI</vt:lpstr>
      <vt:lpstr>Concepto de Headless</vt:lpstr>
      <vt:lpstr>Qué es Headless UI</vt:lpstr>
      <vt:lpstr>Qué es Headless UI</vt:lpstr>
      <vt:lpstr>Qué es Headless UI</vt:lpstr>
      <vt:lpstr>Qué es Headless UI</vt:lpstr>
      <vt:lpstr>Cómo ponerlo en uso</vt:lpstr>
      <vt:lpstr>Nuevo paradigma</vt:lpstr>
      <vt:lpstr>Implementación</vt:lpstr>
      <vt:lpstr>Implementación</vt:lpstr>
      <vt:lpstr>Por qué Headless UI</vt:lpstr>
      <vt:lpstr>Ventajas de Headless UI</vt:lpstr>
      <vt:lpstr>Ventajas de Headless UI</vt:lpstr>
      <vt:lpstr>Inconvenientes de Headless UI</vt:lpstr>
      <vt:lpstr>Inconvenientes de Headless UI</vt:lpstr>
      <vt:lpstr>Compound Components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Safe context</vt:lpstr>
      <vt:lpstr>Domain-Driven Design</vt:lpstr>
      <vt:lpstr>De qué va DDD</vt:lpstr>
      <vt:lpstr>De qué va DDD</vt:lpstr>
      <vt:lpstr>DDD</vt:lpstr>
      <vt:lpstr>DDD</vt:lpstr>
      <vt:lpstr>Headless UI &lt;3 DDD</vt:lpstr>
      <vt:lpstr>Headless UI &lt;3 DDD</vt:lpstr>
      <vt:lpstr>Headless UI &lt;3 DDD</vt:lpstr>
      <vt:lpstr>Headless UI &lt;3 DDD</vt:lpstr>
      <vt:lpstr>Casos de uso y librerías</vt:lpstr>
      <vt:lpstr>Tanstack Table</vt:lpstr>
      <vt:lpstr>HeadlessUI</vt:lpstr>
      <vt:lpstr>Radix UI</vt:lpstr>
      <vt:lpstr>Ark UI</vt:lpstr>
      <vt:lpstr>Recapitulando</vt:lpstr>
      <vt:lpstr>Historia de librerías UI</vt:lpstr>
      <vt:lpstr>Headless UI</vt:lpstr>
      <vt:lpstr>Compound Components</vt:lpstr>
      <vt:lpstr>Domain-Driven Design</vt:lpstr>
      <vt:lpstr>Créditos</vt:lpstr>
      <vt:lpstr>Headless User Interface Components</vt:lpstr>
      <vt:lpstr>5 Years of Building React Table</vt:lpstr>
      <vt:lpstr>Bibliografía</vt:lpstr>
      <vt:lpstr>Enlace al repositorio</vt:lpstr>
      <vt:lpstr>PREGUNTAS</vt:lpstr>
      <vt:lpstr>Encuéntrame en</vt:lpstr>
      <vt:lpstr>¡GRACIAS!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Headless  UI - Una nueva manera de desarrollar UI</dc:title>
  <dc:creator>Pepe Fabra</dc:creator>
  <cp:lastModifiedBy>Pepe Fabra</cp:lastModifiedBy>
  <cp:revision>114</cp:revision>
  <dcterms:created xsi:type="dcterms:W3CDTF">2024-03-30T13:06:05Z</dcterms:created>
  <dcterms:modified xsi:type="dcterms:W3CDTF">2024-05-26T15:23:08Z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